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1"/>
  </p:sldMasterIdLst>
  <p:notesMasterIdLst>
    <p:notesMasterId r:id="rId22"/>
  </p:notesMasterIdLst>
  <p:sldIdLst>
    <p:sldId id="261" r:id="rId2"/>
    <p:sldId id="262" r:id="rId3"/>
    <p:sldId id="275" r:id="rId4"/>
    <p:sldId id="276" r:id="rId5"/>
    <p:sldId id="277" r:id="rId6"/>
    <p:sldId id="278" r:id="rId7"/>
    <p:sldId id="267" r:id="rId8"/>
    <p:sldId id="270" r:id="rId9"/>
    <p:sldId id="271" r:id="rId10"/>
    <p:sldId id="264" r:id="rId11"/>
    <p:sldId id="273" r:id="rId12"/>
    <p:sldId id="257" r:id="rId13"/>
    <p:sldId id="269" r:id="rId14"/>
    <p:sldId id="266" r:id="rId15"/>
    <p:sldId id="268" r:id="rId16"/>
    <p:sldId id="265" r:id="rId17"/>
    <p:sldId id="274" r:id="rId18"/>
    <p:sldId id="259" r:id="rId19"/>
    <p:sldId id="260"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04" autoAdjust="0"/>
  </p:normalViewPr>
  <p:slideViewPr>
    <p:cSldViewPr snapToGrid="0">
      <p:cViewPr varScale="1">
        <p:scale>
          <a:sx n="87" d="100"/>
          <a:sy n="87" d="100"/>
        </p:scale>
        <p:origin x="87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Column C</c:v>
          </c:tx>
          <c:spPr>
            <a:ln w="28800">
              <a:solidFill>
                <a:srgbClr val="004586"/>
              </a:solidFill>
            </a:ln>
          </c:spPr>
          <c:marker>
            <c:symbol val="square"/>
            <c:size val="7"/>
          </c:marker>
          <c:cat>
            <c:numLit>
              <c:formatCode>General</c:formatCode>
              <c:ptCount val="10"/>
              <c:pt idx="0">
                <c:v>9.14</c:v>
              </c:pt>
              <c:pt idx="1">
                <c:v>17.649999999999999</c:v>
              </c:pt>
              <c:pt idx="2">
                <c:v>26.16</c:v>
              </c:pt>
              <c:pt idx="3">
                <c:v>34.67</c:v>
              </c:pt>
              <c:pt idx="4">
                <c:v>43.18</c:v>
              </c:pt>
              <c:pt idx="5">
                <c:v>51.69</c:v>
              </c:pt>
              <c:pt idx="6">
                <c:v>60.2</c:v>
              </c:pt>
              <c:pt idx="7">
                <c:v>68.709999999999994</c:v>
              </c:pt>
              <c:pt idx="8">
                <c:v>77.22</c:v>
              </c:pt>
              <c:pt idx="9">
                <c:v>85.73</c:v>
              </c:pt>
            </c:numLit>
          </c:cat>
          <c:val>
            <c:numLit>
              <c:formatCode>General</c:formatCode>
              <c:ptCount val="10"/>
              <c:pt idx="0">
                <c:v>210</c:v>
              </c:pt>
              <c:pt idx="1">
                <c:v>203</c:v>
              </c:pt>
              <c:pt idx="2">
                <c:v>194</c:v>
              </c:pt>
              <c:pt idx="3">
                <c:v>187.6</c:v>
              </c:pt>
              <c:pt idx="4">
                <c:v>183</c:v>
              </c:pt>
              <c:pt idx="5">
                <c:v>179</c:v>
              </c:pt>
              <c:pt idx="6">
                <c:v>176</c:v>
              </c:pt>
              <c:pt idx="7">
                <c:v>173.6</c:v>
              </c:pt>
              <c:pt idx="8">
                <c:v>171.6</c:v>
              </c:pt>
              <c:pt idx="9">
                <c:v>169.9</c:v>
              </c:pt>
            </c:numLit>
          </c:val>
          <c:smooth val="0"/>
        </c:ser>
        <c:dLbls>
          <c:showLegendKey val="0"/>
          <c:showVal val="0"/>
          <c:showCatName val="0"/>
          <c:showSerName val="0"/>
          <c:showPercent val="0"/>
          <c:showBubbleSize val="0"/>
        </c:dLbls>
        <c:marker val="1"/>
        <c:smooth val="0"/>
        <c:axId val="141608288"/>
        <c:axId val="141601240"/>
      </c:lineChart>
      <c:valAx>
        <c:axId val="141601240"/>
        <c:scaling>
          <c:orientation val="minMax"/>
          <c:max val="220"/>
          <c:min val="160"/>
        </c:scaling>
        <c:delete val="0"/>
        <c:axPos val="l"/>
        <c:majorGridlines>
          <c:spPr>
            <a:ln>
              <a:solidFill>
                <a:srgbClr val="B3B3B3"/>
              </a:solidFill>
            </a:ln>
          </c:spPr>
        </c:majorGridlines>
        <c:title>
          <c:tx>
            <c:rich>
              <a:bodyPr/>
              <a:lstStyle/>
              <a:p>
                <a:pPr>
                  <a:defRPr sz="900" b="0"/>
                </a:pPr>
                <a:r>
                  <a:rPr lang="en-US"/>
                  <a:t>propagation delay(ps)</a:t>
                </a:r>
              </a:p>
            </c:rich>
          </c:tx>
          <c:overlay val="0"/>
        </c:title>
        <c:numFmt formatCode="General" sourceLinked="0"/>
        <c:majorTickMark val="none"/>
        <c:minorTickMark val="none"/>
        <c:tickLblPos val="nextTo"/>
        <c:spPr>
          <a:ln>
            <a:solidFill>
              <a:srgbClr val="B3B3B3"/>
            </a:solidFill>
          </a:ln>
        </c:spPr>
        <c:txPr>
          <a:bodyPr/>
          <a:lstStyle/>
          <a:p>
            <a:pPr>
              <a:defRPr sz="1000" b="0"/>
            </a:pPr>
            <a:endParaRPr lang="en-US"/>
          </a:p>
        </c:txPr>
        <c:crossAx val="141608288"/>
        <c:crossesAt val="0"/>
        <c:crossBetween val="between"/>
      </c:valAx>
      <c:catAx>
        <c:axId val="141608288"/>
        <c:scaling>
          <c:orientation val="minMax"/>
        </c:scaling>
        <c:delete val="0"/>
        <c:axPos val="b"/>
        <c:title>
          <c:tx>
            <c:rich>
              <a:bodyPr/>
              <a:lstStyle/>
              <a:p>
                <a:pPr>
                  <a:defRPr sz="900" b="0"/>
                </a:pPr>
                <a:r>
                  <a:rPr lang="en-US"/>
                  <a:t>leakage power(uw)</a:t>
                </a:r>
              </a:p>
            </c:rich>
          </c:tx>
          <c:overlay val="0"/>
        </c:title>
        <c:numFmt formatCode="General" sourceLinked="0"/>
        <c:majorTickMark val="none"/>
        <c:minorTickMark val="none"/>
        <c:tickLblPos val="nextTo"/>
        <c:spPr>
          <a:ln>
            <a:solidFill>
              <a:srgbClr val="B3B3B3"/>
            </a:solidFill>
          </a:ln>
        </c:spPr>
        <c:txPr>
          <a:bodyPr/>
          <a:lstStyle/>
          <a:p>
            <a:pPr>
              <a:defRPr sz="1000" b="0"/>
            </a:pPr>
            <a:endParaRPr lang="en-US"/>
          </a:p>
        </c:txPr>
        <c:crossAx val="141601240"/>
        <c:crossesAt val="0"/>
        <c:auto val="1"/>
        <c:lblAlgn val="ctr"/>
        <c:lblOffset val="100"/>
        <c:noMultiLvlLbl val="0"/>
      </c:catAx>
      <c:spPr>
        <a:noFill/>
        <a:ln>
          <a:solidFill>
            <a:srgbClr val="B3B3B3"/>
          </a:solidFill>
          <a:prstDash val="solid"/>
        </a:ln>
      </c:spPr>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header delay(ps)</c:v>
          </c:tx>
          <c:spPr>
            <a:ln w="28800">
              <a:solidFill>
                <a:srgbClr val="004586"/>
              </a:solidFill>
            </a:ln>
          </c:spPr>
          <c:marker>
            <c:symbol val="square"/>
            <c:size val="7"/>
          </c:marker>
          <c:cat>
            <c:numLit>
              <c:formatCode>General</c:formatCode>
              <c:ptCount val="10"/>
              <c:pt idx="0">
                <c:v>9.81</c:v>
              </c:pt>
              <c:pt idx="1">
                <c:v>19.079999999999998</c:v>
              </c:pt>
              <c:pt idx="2">
                <c:v>28.34</c:v>
              </c:pt>
              <c:pt idx="3">
                <c:v>37.6</c:v>
              </c:pt>
              <c:pt idx="4">
                <c:v>46.85</c:v>
              </c:pt>
              <c:pt idx="5">
                <c:v>56.11</c:v>
              </c:pt>
              <c:pt idx="6">
                <c:v>65.36</c:v>
              </c:pt>
              <c:pt idx="7">
                <c:v>74.63</c:v>
              </c:pt>
              <c:pt idx="8">
                <c:v>83.89</c:v>
              </c:pt>
              <c:pt idx="9">
                <c:v>93.14</c:v>
              </c:pt>
            </c:numLit>
          </c:cat>
          <c:val>
            <c:numLit>
              <c:formatCode>General</c:formatCode>
              <c:ptCount val="10"/>
              <c:pt idx="0">
                <c:v>210</c:v>
              </c:pt>
              <c:pt idx="1">
                <c:v>202.2</c:v>
              </c:pt>
              <c:pt idx="2">
                <c:v>195.9</c:v>
              </c:pt>
              <c:pt idx="3">
                <c:v>191.2</c:v>
              </c:pt>
              <c:pt idx="4">
                <c:v>187.4</c:v>
              </c:pt>
              <c:pt idx="5">
                <c:v>184.2</c:v>
              </c:pt>
              <c:pt idx="6">
                <c:v>181.5</c:v>
              </c:pt>
              <c:pt idx="7">
                <c:v>179.2</c:v>
              </c:pt>
              <c:pt idx="8">
                <c:v>176.3</c:v>
              </c:pt>
              <c:pt idx="9">
                <c:v>175.5</c:v>
              </c:pt>
            </c:numLit>
          </c:val>
          <c:smooth val="0"/>
        </c:ser>
        <c:dLbls>
          <c:showLegendKey val="0"/>
          <c:showVal val="0"/>
          <c:showCatName val="0"/>
          <c:showSerName val="0"/>
          <c:showPercent val="0"/>
          <c:showBubbleSize val="0"/>
        </c:dLbls>
        <c:marker val="1"/>
        <c:smooth val="0"/>
        <c:axId val="141700528"/>
        <c:axId val="141700144"/>
      </c:lineChart>
      <c:valAx>
        <c:axId val="141700144"/>
        <c:scaling>
          <c:orientation val="minMax"/>
          <c:max val="215"/>
          <c:min val="170"/>
        </c:scaling>
        <c:delete val="0"/>
        <c:axPos val="l"/>
        <c:majorGridlines>
          <c:spPr>
            <a:ln>
              <a:solidFill>
                <a:srgbClr val="B3B3B3"/>
              </a:solidFill>
            </a:ln>
          </c:spPr>
        </c:majorGridlines>
        <c:title>
          <c:tx>
            <c:rich>
              <a:bodyPr/>
              <a:lstStyle/>
              <a:p>
                <a:pPr>
                  <a:defRPr sz="900" b="0"/>
                </a:pPr>
                <a:r>
                  <a:rPr lang="en-US"/>
                  <a:t>propagation delay(ps)</a:t>
                </a:r>
              </a:p>
            </c:rich>
          </c:tx>
          <c:overlay val="0"/>
        </c:title>
        <c:numFmt formatCode="General" sourceLinked="0"/>
        <c:majorTickMark val="none"/>
        <c:minorTickMark val="none"/>
        <c:tickLblPos val="nextTo"/>
        <c:spPr>
          <a:ln>
            <a:solidFill>
              <a:srgbClr val="B3B3B3"/>
            </a:solidFill>
          </a:ln>
        </c:spPr>
        <c:txPr>
          <a:bodyPr/>
          <a:lstStyle/>
          <a:p>
            <a:pPr>
              <a:defRPr sz="1000" b="0"/>
            </a:pPr>
            <a:endParaRPr lang="en-US"/>
          </a:p>
        </c:txPr>
        <c:crossAx val="141700528"/>
        <c:crossesAt val="0"/>
        <c:crossBetween val="between"/>
      </c:valAx>
      <c:catAx>
        <c:axId val="141700528"/>
        <c:scaling>
          <c:orientation val="minMax"/>
        </c:scaling>
        <c:delete val="0"/>
        <c:axPos val="b"/>
        <c:title>
          <c:tx>
            <c:rich>
              <a:bodyPr/>
              <a:lstStyle/>
              <a:p>
                <a:pPr>
                  <a:defRPr sz="900" b="0"/>
                </a:pPr>
                <a:r>
                  <a:rPr lang="en-US"/>
                  <a:t>leakage power(uw)</a:t>
                </a:r>
              </a:p>
            </c:rich>
          </c:tx>
          <c:overlay val="0"/>
        </c:title>
        <c:numFmt formatCode="General" sourceLinked="0"/>
        <c:majorTickMark val="none"/>
        <c:minorTickMark val="none"/>
        <c:tickLblPos val="nextTo"/>
        <c:spPr>
          <a:ln>
            <a:solidFill>
              <a:srgbClr val="B3B3B3"/>
            </a:solidFill>
          </a:ln>
        </c:spPr>
        <c:txPr>
          <a:bodyPr/>
          <a:lstStyle/>
          <a:p>
            <a:pPr>
              <a:defRPr sz="1000" b="0"/>
            </a:pPr>
            <a:endParaRPr lang="en-US"/>
          </a:p>
        </c:txPr>
        <c:crossAx val="141700144"/>
        <c:crossesAt val="0"/>
        <c:auto val="1"/>
        <c:lblAlgn val="ctr"/>
        <c:lblOffset val="100"/>
        <c:noMultiLvlLbl val="0"/>
      </c:catAx>
      <c:spPr>
        <a:noFill/>
        <a:ln>
          <a:solidFill>
            <a:srgbClr val="B3B3B3"/>
          </a:solidFill>
          <a:prstDash val="solid"/>
        </a:ln>
      </c:spPr>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Sheet1!$A$7:$A$11</c:f>
              <c:numCache>
                <c:formatCode>General</c:formatCode>
                <c:ptCount val="5"/>
                <c:pt idx="0">
                  <c:v>165.23</c:v>
                </c:pt>
                <c:pt idx="1">
                  <c:v>164.76</c:v>
                </c:pt>
                <c:pt idx="2">
                  <c:v>163.25</c:v>
                </c:pt>
                <c:pt idx="3">
                  <c:v>162.34</c:v>
                </c:pt>
                <c:pt idx="4">
                  <c:v>161.56</c:v>
                </c:pt>
              </c:numCache>
            </c:numRef>
          </c:xVal>
          <c:yVal>
            <c:numRef>
              <c:f>Sheet1!$B$7:$B$11</c:f>
              <c:numCache>
                <c:formatCode>General</c:formatCode>
                <c:ptCount val="5"/>
                <c:pt idx="0">
                  <c:v>2.3753000000000002</c:v>
                </c:pt>
                <c:pt idx="1">
                  <c:v>2.5154000000000001</c:v>
                </c:pt>
                <c:pt idx="2">
                  <c:v>2.6734</c:v>
                </c:pt>
                <c:pt idx="3">
                  <c:v>2.8801999999999999</c:v>
                </c:pt>
                <c:pt idx="4">
                  <c:v>3.0133999999999999</c:v>
                </c:pt>
              </c:numCache>
            </c:numRef>
          </c:yVal>
          <c:smooth val="1"/>
        </c:ser>
        <c:dLbls>
          <c:showLegendKey val="0"/>
          <c:showVal val="0"/>
          <c:showCatName val="0"/>
          <c:showSerName val="0"/>
          <c:showPercent val="0"/>
          <c:showBubbleSize val="0"/>
        </c:dLbls>
        <c:axId val="141194280"/>
        <c:axId val="142298568"/>
      </c:scatterChart>
      <c:valAx>
        <c:axId val="1411942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1" dirty="0"/>
                  <a:t>Delay (</a:t>
                </a:r>
                <a:r>
                  <a:rPr lang="en-US" sz="1200" b="1" dirty="0" err="1"/>
                  <a:t>ps</a:t>
                </a:r>
                <a:r>
                  <a:rPr lang="en-US" sz="1200" b="1" dirty="0"/>
                  <a:t>)</a:t>
                </a:r>
              </a:p>
            </c:rich>
          </c:tx>
          <c:layout>
            <c:manualLayout>
              <c:xMode val="edge"/>
              <c:yMode val="edge"/>
              <c:x val="0.46911116566732097"/>
              <c:y val="0.9249464876240605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2298568"/>
        <c:crosses val="autoZero"/>
        <c:crossBetween val="midCat"/>
      </c:valAx>
      <c:valAx>
        <c:axId val="142298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1" dirty="0">
                    <a:effectLst/>
                  </a:rPr>
                  <a:t>Leakage </a:t>
                </a:r>
                <a:r>
                  <a:rPr lang="en-US" sz="1200" b="1" dirty="0" smtClean="0">
                    <a:effectLst/>
                  </a:rPr>
                  <a:t>Power </a:t>
                </a:r>
                <a:r>
                  <a:rPr lang="en-US" sz="1200" b="1" dirty="0">
                    <a:effectLst/>
                  </a:rPr>
                  <a:t>(</a:t>
                </a:r>
                <a:r>
                  <a:rPr lang="en-US" sz="1200" b="1" dirty="0" err="1">
                    <a:effectLst/>
                  </a:rPr>
                  <a:t>uw</a:t>
                </a:r>
                <a:r>
                  <a:rPr lang="en-US" sz="1200" b="1" dirty="0">
                    <a:effectLst/>
                  </a:rPr>
                  <a:t>)</a:t>
                </a:r>
              </a:p>
            </c:rich>
          </c:tx>
          <c:layout>
            <c:manualLayout>
              <c:xMode val="edge"/>
              <c:yMode val="edge"/>
              <c:x val="1.077362609545297E-2"/>
              <c:y val="0.3128608618253730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19428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36929734928173"/>
          <c:y val="4.1522633744855965E-2"/>
          <c:w val="0.78754683336338671"/>
          <c:h val="0.76424581186610918"/>
        </c:manualLayout>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Sheet1!$C$7:$C$11</c:f>
              <c:numCache>
                <c:formatCode>General</c:formatCode>
                <c:ptCount val="5"/>
                <c:pt idx="0">
                  <c:v>165.23</c:v>
                </c:pt>
                <c:pt idx="1">
                  <c:v>164.76</c:v>
                </c:pt>
                <c:pt idx="2">
                  <c:v>163.25</c:v>
                </c:pt>
                <c:pt idx="3">
                  <c:v>162.34</c:v>
                </c:pt>
                <c:pt idx="4">
                  <c:v>161.56</c:v>
                </c:pt>
              </c:numCache>
            </c:numRef>
          </c:xVal>
          <c:yVal>
            <c:numRef>
              <c:f>Sheet1!$D$7:$D$11</c:f>
              <c:numCache>
                <c:formatCode>General</c:formatCode>
                <c:ptCount val="5"/>
                <c:pt idx="0">
                  <c:v>263</c:v>
                </c:pt>
                <c:pt idx="1">
                  <c:v>263.2</c:v>
                </c:pt>
                <c:pt idx="2">
                  <c:v>263.60000000000002</c:v>
                </c:pt>
                <c:pt idx="3">
                  <c:v>263.8</c:v>
                </c:pt>
                <c:pt idx="4">
                  <c:v>264</c:v>
                </c:pt>
              </c:numCache>
            </c:numRef>
          </c:yVal>
          <c:smooth val="1"/>
        </c:ser>
        <c:dLbls>
          <c:showLegendKey val="0"/>
          <c:showVal val="0"/>
          <c:showCatName val="0"/>
          <c:showSerName val="0"/>
          <c:showPercent val="0"/>
          <c:showBubbleSize val="0"/>
        </c:dLbls>
        <c:axId val="142228368"/>
        <c:axId val="142228752"/>
      </c:scatterChart>
      <c:valAx>
        <c:axId val="1422283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2228752"/>
        <c:crosses val="autoZero"/>
        <c:crossBetween val="midCat"/>
      </c:valAx>
      <c:valAx>
        <c:axId val="142228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222836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0.4771</cdr:x>
      <cdr:y>0.88882</cdr:y>
    </cdr:from>
    <cdr:to>
      <cdr:x>0.66031</cdr:x>
      <cdr:y>0.99385</cdr:y>
    </cdr:to>
    <cdr:sp macro="" textlink="">
      <cdr:nvSpPr>
        <cdr:cNvPr id="2" name="TextBox 1"/>
        <cdr:cNvSpPr txBox="1"/>
      </cdr:nvSpPr>
      <cdr:spPr>
        <a:xfrm xmlns:a="http://schemas.openxmlformats.org/drawingml/2006/main">
          <a:off x="2381250" y="2751461"/>
          <a:ext cx="914400" cy="32511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Delay (ps)</a:t>
          </a:r>
        </a:p>
      </cdr:txBody>
    </cdr:sp>
  </cdr:relSizeAnchor>
  <cdr:relSizeAnchor xmlns:cdr="http://schemas.openxmlformats.org/drawingml/2006/chartDrawing">
    <cdr:from>
      <cdr:x>0.05704</cdr:x>
      <cdr:y>0.33388</cdr:y>
    </cdr:from>
    <cdr:to>
      <cdr:x>0.09357</cdr:x>
      <cdr:y>0.62926</cdr:y>
    </cdr:to>
    <cdr:sp macro="" textlink="">
      <cdr:nvSpPr>
        <cdr:cNvPr id="3" name="TextBox 1"/>
        <cdr:cNvSpPr txBox="1"/>
      </cdr:nvSpPr>
      <cdr:spPr>
        <a:xfrm xmlns:a="http://schemas.openxmlformats.org/drawingml/2006/main" rot="16200000">
          <a:off x="163337" y="1753524"/>
          <a:ext cx="1188232" cy="36741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dirty="0"/>
            <a:t>Active Power (</a:t>
          </a:r>
          <a:r>
            <a:rPr lang="en-US" sz="1100" dirty="0" err="1"/>
            <a:t>uw</a:t>
          </a:r>
          <a:r>
            <a:rPr lang="en-US" sz="1100" dirty="0"/>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7BDCB0-F877-412D-B5C5-820E7E1BE9E7}" type="datetimeFigureOut">
              <a:rPr lang="en-US" smtClean="0"/>
              <a:t>12/7/2014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C615DE-6462-46B8-9D80-26B481FDAFF7}" type="slidenum">
              <a:rPr lang="en-US" smtClean="0"/>
              <a:t>‹#›</a:t>
            </a:fld>
            <a:endParaRPr lang="en-US"/>
          </a:p>
        </p:txBody>
      </p:sp>
    </p:spTree>
    <p:extLst>
      <p:ext uri="{BB962C8B-B14F-4D97-AF65-F5344CB8AC3E}">
        <p14:creationId xmlns:p14="http://schemas.microsoft.com/office/powerpoint/2010/main" val="1645461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Carry_look-ahead_adde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en.wikipedia.org/wiki/Adder_(electronic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1</a:t>
            </a:fld>
            <a:endParaRPr lang="en-US"/>
          </a:p>
        </p:txBody>
      </p:sp>
    </p:spTree>
    <p:extLst>
      <p:ext uri="{BB962C8B-B14F-4D97-AF65-F5344CB8AC3E}">
        <p14:creationId xmlns:p14="http://schemas.microsoft.com/office/powerpoint/2010/main" val="3318648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portable system-on-</a:t>
            </a:r>
            <a:r>
              <a:rPr lang="en-US" sz="1200" b="0" i="0" u="none" strike="noStrike" kern="1200" baseline="0" dirty="0" err="1" smtClean="0">
                <a:solidFill>
                  <a:schemeClr val="tx1"/>
                </a:solidFill>
                <a:latin typeface="+mn-lt"/>
                <a:ea typeface="+mn-ea"/>
                <a:cs typeface="+mn-cs"/>
              </a:rPr>
              <a:t>achip</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SoC</a:t>
            </a:r>
            <a:r>
              <a:rPr lang="en-US" sz="1200" b="0" i="0" u="none" strike="noStrike" kern="1200" baseline="0" dirty="0" smtClean="0">
                <a:solidFill>
                  <a:schemeClr val="tx1"/>
                </a:solidFill>
                <a:latin typeface="+mn-lt"/>
                <a:ea typeface="+mn-ea"/>
                <a:cs typeface="+mn-cs"/>
              </a:rPr>
              <a:t>) designs for communication computing equipment</a:t>
            </a:r>
          </a:p>
          <a:p>
            <a:r>
              <a:rPr lang="en-US" sz="1200" b="0" i="0" u="none" strike="noStrike" kern="1200" baseline="0" dirty="0" smtClean="0">
                <a:solidFill>
                  <a:schemeClr val="tx1"/>
                </a:solidFill>
                <a:latin typeface="+mn-lt"/>
                <a:ea typeface="+mn-ea"/>
                <a:cs typeface="+mn-cs"/>
              </a:rPr>
              <a:t>has made power dissipation a critical constraint.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Full adders are important components in applications such as digital signal processors (DSP) architectures and microprocessors. Apart from the basic addition adders also used in performing useful operations such as subtraction, multiplication, division, address calculation, etc. In most of these systems the adder lies in the critical path that determines the overall performance of the system. Furthermore, energy reduction of functional units is a very important concern for high-end superscalar processors. There are always tradeoff between power and delay</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5C615DE-6462-46B8-9D80-26B481FDAFF7}" type="slidenum">
              <a:rPr lang="en-US" smtClean="0"/>
              <a:t>2</a:t>
            </a:fld>
            <a:endParaRPr lang="en-US"/>
          </a:p>
        </p:txBody>
      </p:sp>
    </p:spTree>
    <p:extLst>
      <p:ext uri="{BB962C8B-B14F-4D97-AF65-F5344CB8AC3E}">
        <p14:creationId xmlns:p14="http://schemas.microsoft.com/office/powerpoint/2010/main" val="1075889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t>
            </a:r>
            <a:r>
              <a:rPr lang="en-US" sz="1200" b="1" i="0" kern="1200" dirty="0" err="1" smtClean="0">
                <a:solidFill>
                  <a:schemeClr val="tx1"/>
                </a:solidFill>
                <a:effectLst/>
                <a:latin typeface="+mn-lt"/>
                <a:ea typeface="+mn-ea"/>
                <a:cs typeface="+mn-cs"/>
              </a:rPr>
              <a:t>Kogge</a:t>
            </a:r>
            <a:r>
              <a:rPr lang="en-US" sz="1200" b="1" i="0" kern="1200" dirty="0" smtClean="0">
                <a:solidFill>
                  <a:schemeClr val="tx1"/>
                </a:solidFill>
                <a:effectLst/>
                <a:latin typeface="+mn-lt"/>
                <a:ea typeface="+mn-ea"/>
                <a:cs typeface="+mn-cs"/>
              </a:rPr>
              <a:t>–Stone adder</a:t>
            </a:r>
            <a:r>
              <a:rPr lang="en-US" sz="1200" b="0" i="0" kern="1200" dirty="0" smtClean="0">
                <a:solidFill>
                  <a:schemeClr val="tx1"/>
                </a:solidFill>
                <a:effectLst/>
                <a:latin typeface="+mn-lt"/>
                <a:ea typeface="+mn-ea"/>
                <a:cs typeface="+mn-cs"/>
              </a:rPr>
              <a:t> is a parallel prefix form </a:t>
            </a:r>
            <a:r>
              <a:rPr lang="en-US" sz="1200" b="0" i="0" u="sng" kern="1200" dirty="0" smtClean="0">
                <a:solidFill>
                  <a:schemeClr val="tx1"/>
                </a:solidFill>
                <a:effectLst/>
                <a:latin typeface="+mn-lt"/>
                <a:ea typeface="+mn-ea"/>
                <a:cs typeface="+mn-cs"/>
                <a:hlinkClick r:id="rId3" tooltip="Carry look-ahead adder"/>
              </a:rPr>
              <a:t>carry look-ahead adder</a:t>
            </a:r>
            <a:endParaRPr lang="en-US" sz="1200" b="0" i="0" u="sng" kern="1200" dirty="0" smtClean="0">
              <a:solidFill>
                <a:schemeClr val="tx1"/>
              </a:solidFill>
              <a:effectLst/>
              <a:latin typeface="+mn-lt"/>
              <a:ea typeface="+mn-ea"/>
              <a:cs typeface="+mn-cs"/>
            </a:endParaRPr>
          </a:p>
          <a:p>
            <a:endParaRPr lang="en-US" sz="1200" b="0" i="0" u="sng"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is widely considered the fastest adder design possible. It is the common design for high-performance </a:t>
            </a:r>
            <a:r>
              <a:rPr lang="en-US" sz="1200" b="0" i="0" u="none" strike="noStrike" kern="1200" dirty="0" smtClean="0">
                <a:solidFill>
                  <a:schemeClr val="tx1"/>
                </a:solidFill>
                <a:effectLst/>
                <a:latin typeface="+mn-lt"/>
                <a:ea typeface="+mn-ea"/>
                <a:cs typeface="+mn-cs"/>
                <a:hlinkClick r:id="rId4" tooltip="Adder (electronics)"/>
              </a:rPr>
              <a:t>adders</a:t>
            </a:r>
            <a:r>
              <a:rPr lang="en-US" sz="1200" b="0" i="0" kern="1200" dirty="0" smtClean="0">
                <a:solidFill>
                  <a:schemeClr val="tx1"/>
                </a:solidFill>
                <a:effectLst/>
                <a:latin typeface="+mn-lt"/>
                <a:ea typeface="+mn-ea"/>
                <a:cs typeface="+mn-cs"/>
              </a:rPr>
              <a:t> in industry</a:t>
            </a:r>
            <a:endParaRPr lang="en-US" dirty="0" smtClean="0"/>
          </a:p>
          <a:p>
            <a:endParaRPr lang="en-US" dirty="0" smtClean="0"/>
          </a:p>
          <a:p>
            <a:endParaRPr lang="en-US" dirty="0" smtClean="0"/>
          </a:p>
          <a:p>
            <a:r>
              <a:rPr lang="en-US" dirty="0" smtClean="0"/>
              <a:t>Symmetric pattern</a:t>
            </a:r>
          </a:p>
          <a:p>
            <a:r>
              <a:rPr lang="en-US" dirty="0" smtClean="0"/>
              <a:t>3 parts</a:t>
            </a:r>
          </a:p>
          <a:p>
            <a:r>
              <a:rPr lang="en-US" dirty="0" smtClean="0"/>
              <a:t>Dominant</a:t>
            </a:r>
            <a:r>
              <a:rPr lang="en-US" baseline="0" dirty="0" smtClean="0"/>
              <a:t> block is Dot block</a:t>
            </a:r>
          </a:p>
          <a:p>
            <a:r>
              <a:rPr lang="en-US" baseline="0" dirty="0" smtClean="0"/>
              <a:t>Where add sleep transistor? Where consume larger leakage and larger Active power </a:t>
            </a:r>
          </a:p>
          <a:p>
            <a:r>
              <a:rPr lang="en-US" baseline="0" dirty="0" smtClean="0"/>
              <a:t>We have start with leakage power and calculate leakage for dot blocks for all possible inputs vectors </a:t>
            </a:r>
            <a:r>
              <a:rPr lang="en-US" baseline="0" dirty="0" smtClean="0">
                <a:sym typeface="Wingdings" pitchFamily="2" charset="2"/>
              </a:rPr>
              <a:t> bar </a:t>
            </a:r>
            <a:r>
              <a:rPr lang="en-US" baseline="0" dirty="0" err="1" smtClean="0">
                <a:sym typeface="Wingdings" pitchFamily="2" charset="2"/>
              </a:rPr>
              <a:t>asase</a:t>
            </a:r>
            <a:r>
              <a:rPr lang="en-US" baseline="0" dirty="0" smtClean="0">
                <a:sym typeface="Wingdings" pitchFamily="2" charset="2"/>
              </a:rPr>
              <a:t> leakage power </a:t>
            </a:r>
            <a:r>
              <a:rPr lang="en-US" baseline="0" dirty="0" err="1" smtClean="0">
                <a:sym typeface="Wingdings" pitchFamily="2" charset="2"/>
              </a:rPr>
              <a:t>mirim</a:t>
            </a:r>
            <a:r>
              <a:rPr lang="en-US" baseline="0" dirty="0" smtClean="0">
                <a:sym typeface="Wingdings" pitchFamily="2" charset="2"/>
              </a:rPr>
              <a:t> </a:t>
            </a:r>
            <a:r>
              <a:rPr lang="en-US" baseline="0" dirty="0" err="1" smtClean="0">
                <a:sym typeface="Wingdings" pitchFamily="2" charset="2"/>
              </a:rPr>
              <a:t>jelo</a:t>
            </a:r>
            <a:r>
              <a:rPr lang="en-US" baseline="0" dirty="0" smtClean="0">
                <a:sym typeface="Wingdings" pitchFamily="2" charset="2"/>
              </a:rPr>
              <a:t> </a:t>
            </a:r>
            <a:r>
              <a:rPr lang="en-US" baseline="0" dirty="0" err="1" smtClean="0">
                <a:sym typeface="Wingdings" pitchFamily="2" charset="2"/>
              </a:rPr>
              <a:t>va</a:t>
            </a:r>
            <a:r>
              <a:rPr lang="en-US" baseline="0" dirty="0" smtClean="0">
                <a:sym typeface="Wingdings" pitchFamily="2" charset="2"/>
              </a:rPr>
              <a:t> </a:t>
            </a:r>
            <a:r>
              <a:rPr lang="en-US" baseline="0" dirty="0" err="1" smtClean="0">
                <a:sym typeface="Wingdings" pitchFamily="2" charset="2"/>
              </a:rPr>
              <a:t>badesh</a:t>
            </a:r>
            <a:r>
              <a:rPr lang="en-US" baseline="0" dirty="0" smtClean="0">
                <a:sym typeface="Wingdings" pitchFamily="2" charset="2"/>
              </a:rPr>
              <a:t> say </a:t>
            </a:r>
            <a:r>
              <a:rPr lang="en-US" baseline="0" dirty="0" err="1" smtClean="0">
                <a:sym typeface="Wingdings" pitchFamily="2" charset="2"/>
              </a:rPr>
              <a:t>mikonim</a:t>
            </a:r>
            <a:r>
              <a:rPr lang="en-US" baseline="0" dirty="0" smtClean="0">
                <a:sym typeface="Wingdings" pitchFamily="2" charset="2"/>
              </a:rPr>
              <a:t> active power </a:t>
            </a:r>
            <a:r>
              <a:rPr lang="en-US" baseline="0" dirty="0" err="1" smtClean="0">
                <a:sym typeface="Wingdings" pitchFamily="2" charset="2"/>
              </a:rPr>
              <a:t>ro</a:t>
            </a:r>
            <a:r>
              <a:rPr lang="en-US" baseline="0" dirty="0" smtClean="0">
                <a:sym typeface="Wingdings" pitchFamily="2" charset="2"/>
              </a:rPr>
              <a:t> </a:t>
            </a:r>
            <a:r>
              <a:rPr lang="en-US" baseline="0" dirty="0" err="1" smtClean="0">
                <a:sym typeface="Wingdings" pitchFamily="2" charset="2"/>
              </a:rPr>
              <a:t>kam</a:t>
            </a:r>
            <a:r>
              <a:rPr lang="en-US" baseline="0" dirty="0" smtClean="0">
                <a:sym typeface="Wingdings" pitchFamily="2" charset="2"/>
              </a:rPr>
              <a:t> </a:t>
            </a:r>
            <a:r>
              <a:rPr lang="en-US" baseline="0" dirty="0" err="1" smtClean="0">
                <a:sym typeface="Wingdings" pitchFamily="2" charset="2"/>
              </a:rPr>
              <a:t>konim</a:t>
            </a:r>
            <a:endParaRPr lang="en-US" baseline="0" dirty="0" smtClean="0"/>
          </a:p>
        </p:txBody>
      </p:sp>
      <p:sp>
        <p:nvSpPr>
          <p:cNvPr id="4" name="Slide Number Placeholder 3"/>
          <p:cNvSpPr>
            <a:spLocks noGrp="1"/>
          </p:cNvSpPr>
          <p:nvPr>
            <p:ph type="sldNum" sz="quarter" idx="10"/>
          </p:nvPr>
        </p:nvSpPr>
        <p:spPr/>
        <p:txBody>
          <a:bodyPr/>
          <a:lstStyle/>
          <a:p>
            <a:fld id="{25C615DE-6462-46B8-9D80-26B481FDAFF7}" type="slidenum">
              <a:rPr lang="en-US" smtClean="0"/>
              <a:t>7</a:t>
            </a:fld>
            <a:endParaRPr lang="en-US"/>
          </a:p>
        </p:txBody>
      </p:sp>
    </p:spTree>
    <p:extLst>
      <p:ext uri="{BB962C8B-B14F-4D97-AF65-F5344CB8AC3E}">
        <p14:creationId xmlns:p14="http://schemas.microsoft.com/office/powerpoint/2010/main" val="2116621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0111 symmetric </a:t>
            </a:r>
            <a:r>
              <a:rPr lang="en-US" dirty="0" err="1" smtClean="0"/>
              <a:t>nist</a:t>
            </a:r>
            <a:r>
              <a:rPr lang="en-US" dirty="0" smtClean="0"/>
              <a:t>,</a:t>
            </a:r>
            <a:r>
              <a:rPr lang="en-US" baseline="0" dirty="0" smtClean="0"/>
              <a:t> pas 0000 </a:t>
            </a:r>
            <a:r>
              <a:rPr lang="en-US" baseline="0" dirty="0" err="1" smtClean="0"/>
              <a:t>ro</a:t>
            </a:r>
            <a:r>
              <a:rPr lang="en-US" baseline="0" dirty="0" smtClean="0"/>
              <a:t> </a:t>
            </a:r>
            <a:r>
              <a:rPr lang="en-US" baseline="0" dirty="0" err="1" smtClean="0"/>
              <a:t>entekhab</a:t>
            </a:r>
            <a:r>
              <a:rPr lang="en-US" baseline="0" dirty="0" smtClean="0"/>
              <a:t> </a:t>
            </a:r>
            <a:r>
              <a:rPr lang="en-US" baseline="0" dirty="0" err="1" smtClean="0"/>
              <a:t>mikonim</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8</a:t>
            </a:fld>
            <a:endParaRPr lang="en-US"/>
          </a:p>
        </p:txBody>
      </p:sp>
    </p:spTree>
    <p:extLst>
      <p:ext uri="{BB962C8B-B14F-4D97-AF65-F5344CB8AC3E}">
        <p14:creationId xmlns:p14="http://schemas.microsoft.com/office/powerpoint/2010/main" val="4158780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SystemC</a:t>
            </a:r>
            <a:endParaRPr lang="en-US" dirty="0" smtClean="0"/>
          </a:p>
          <a:p>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10</a:t>
            </a:fld>
            <a:endParaRPr lang="en-US"/>
          </a:p>
        </p:txBody>
      </p:sp>
    </p:spTree>
    <p:extLst>
      <p:ext uri="{BB962C8B-B14F-4D97-AF65-F5344CB8AC3E}">
        <p14:creationId xmlns:p14="http://schemas.microsoft.com/office/powerpoint/2010/main" val="2540625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First, the simulation result shows that that first level KSA adder have more potential for consuming leakage power. </a:t>
            </a:r>
          </a:p>
          <a:p>
            <a:r>
              <a:rPr lang="en-US" sz="1200" kern="1200" dirty="0" smtClean="0">
                <a:solidFill>
                  <a:schemeClr val="tx1"/>
                </a:solidFill>
                <a:effectLst/>
                <a:latin typeface="+mn-lt"/>
                <a:ea typeface="+mn-ea"/>
                <a:cs typeface="+mn-cs"/>
              </a:rPr>
              <a:t>Second, the number of dot blocks is larger in the first level and if we use our low power technique, it is more possible to save both dynamic and static power. </a:t>
            </a:r>
          </a:p>
          <a:p>
            <a:endParaRPr lang="en-US" sz="1200" kern="1200" dirty="0" smtClean="0">
              <a:solidFill>
                <a:schemeClr val="tx1"/>
              </a:solidFill>
              <a:effectLst/>
              <a:latin typeface="+mn-lt"/>
              <a:ea typeface="+mn-ea"/>
              <a:cs typeface="+mn-cs"/>
            </a:endParaRPr>
          </a:p>
          <a:p>
            <a:r>
              <a:rPr lang="en-US" dirty="0" err="1" smtClean="0"/>
              <a:t>Tozihe</a:t>
            </a:r>
            <a:r>
              <a:rPr lang="en-US" dirty="0" smtClean="0"/>
              <a:t> </a:t>
            </a:r>
            <a:r>
              <a:rPr lang="en-US" dirty="0" err="1" smtClean="0"/>
              <a:t>raveshe</a:t>
            </a:r>
            <a:r>
              <a:rPr lang="en-US" dirty="0" smtClean="0"/>
              <a:t> </a:t>
            </a:r>
            <a:r>
              <a:rPr lang="en-US" dirty="0" err="1" smtClean="0"/>
              <a:t>pishnahadi</a:t>
            </a:r>
            <a:r>
              <a:rPr lang="en-US" dirty="0" smtClean="0"/>
              <a:t>: using sleep transistors</a:t>
            </a:r>
            <a:r>
              <a:rPr lang="en-US" baseline="0" dirty="0" smtClean="0"/>
              <a:t> for two purpose</a:t>
            </a:r>
          </a:p>
          <a:p>
            <a:r>
              <a:rPr lang="en-US" baseline="0" dirty="0" err="1" smtClean="0"/>
              <a:t>Clk</a:t>
            </a:r>
            <a:endParaRPr lang="en-US" baseline="0" dirty="0" smtClean="0"/>
          </a:p>
          <a:p>
            <a:r>
              <a:rPr lang="en-US" baseline="0" dirty="0" smtClean="0"/>
              <a:t>Sleep Transistor </a:t>
            </a:r>
            <a:r>
              <a:rPr lang="en-US" baseline="0" dirty="0" smtClean="0">
                <a:sym typeface="Wingdings" pitchFamily="2" charset="2"/>
              </a:rPr>
              <a:t> State retention</a:t>
            </a:r>
            <a:endParaRPr lang="en-US" baseline="0" dirty="0" smtClean="0"/>
          </a:p>
        </p:txBody>
      </p:sp>
      <p:sp>
        <p:nvSpPr>
          <p:cNvPr id="4" name="Slide Number Placeholder 3"/>
          <p:cNvSpPr>
            <a:spLocks noGrp="1"/>
          </p:cNvSpPr>
          <p:nvPr>
            <p:ph type="sldNum" sz="quarter" idx="10"/>
          </p:nvPr>
        </p:nvSpPr>
        <p:spPr/>
        <p:txBody>
          <a:bodyPr/>
          <a:lstStyle/>
          <a:p>
            <a:fld id="{25C615DE-6462-46B8-9D80-26B481FDAFF7}" type="slidenum">
              <a:rPr lang="en-US" smtClean="0"/>
              <a:t>11</a:t>
            </a:fld>
            <a:endParaRPr lang="en-US"/>
          </a:p>
        </p:txBody>
      </p:sp>
    </p:spTree>
    <p:extLst>
      <p:ext uri="{BB962C8B-B14F-4D97-AF65-F5344CB8AC3E}">
        <p14:creationId xmlns:p14="http://schemas.microsoft.com/office/powerpoint/2010/main" val="1509439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Yeki</a:t>
            </a:r>
            <a:r>
              <a:rPr lang="en-US" dirty="0" smtClean="0"/>
              <a:t> </a:t>
            </a:r>
            <a:r>
              <a:rPr lang="en-US" dirty="0" err="1" smtClean="0"/>
              <a:t>az</a:t>
            </a:r>
            <a:r>
              <a:rPr lang="en-US" dirty="0" smtClean="0"/>
              <a:t> </a:t>
            </a:r>
            <a:r>
              <a:rPr lang="en-US" dirty="0" err="1" smtClean="0"/>
              <a:t>ravesh</a:t>
            </a:r>
            <a:r>
              <a:rPr lang="en-US" dirty="0" smtClean="0"/>
              <a:t> </a:t>
            </a:r>
            <a:r>
              <a:rPr lang="en-US" dirty="0" err="1" smtClean="0"/>
              <a:t>haye</a:t>
            </a:r>
            <a:r>
              <a:rPr lang="en-US" dirty="0" smtClean="0"/>
              <a:t> state retention </a:t>
            </a:r>
            <a:r>
              <a:rPr lang="en-US" dirty="0" err="1" smtClean="0"/>
              <a:t>ine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Killing two birds with one stone </a:t>
            </a:r>
            <a:r>
              <a:rPr lang="en-US" dirty="0" smtClean="0">
                <a:sym typeface="Wingdings" panose="05000000000000000000" pitchFamily="2" charset="2"/>
              </a:rPr>
              <a:t> dynamic and static</a:t>
            </a:r>
            <a:endParaRPr lang="en-US" dirty="0" smtClean="0"/>
          </a:p>
          <a:p>
            <a:endParaRPr lang="en-US" dirty="0" smtClean="0"/>
          </a:p>
          <a:p>
            <a:endParaRPr lang="en-US" dirty="0" smtClean="0"/>
          </a:p>
          <a:p>
            <a:r>
              <a:rPr lang="en-US" sz="1200" b="0" i="0" u="none" strike="noStrike" kern="1200" baseline="0" dirty="0" smtClean="0">
                <a:solidFill>
                  <a:schemeClr val="tx1"/>
                </a:solidFill>
                <a:latin typeface="+mn-lt"/>
                <a:ea typeface="+mn-ea"/>
                <a:cs typeface="+mn-cs"/>
              </a:rPr>
              <a:t>Fig. 1(a) shows our new power gating structure in RUN/IDLE</a:t>
            </a:r>
          </a:p>
          <a:p>
            <a:r>
              <a:rPr lang="en-US" sz="1200" b="0" i="0" u="none" strike="noStrike" kern="1200" baseline="0" dirty="0" smtClean="0">
                <a:solidFill>
                  <a:schemeClr val="tx1"/>
                </a:solidFill>
                <a:latin typeface="+mn-lt"/>
                <a:ea typeface="+mn-ea"/>
                <a:cs typeface="+mn-cs"/>
              </a:rPr>
              <a:t>mode. In this mode, PG is asserted high to force the </a:t>
            </a:r>
            <a:r>
              <a:rPr lang="en-US" sz="1200" b="0" i="0" u="none" strike="noStrike" kern="1200" baseline="0" dirty="0" err="1" smtClean="0">
                <a:solidFill>
                  <a:schemeClr val="tx1"/>
                </a:solidFill>
                <a:latin typeface="+mn-lt"/>
                <a:ea typeface="+mn-ea"/>
                <a:cs typeface="+mn-cs"/>
              </a:rPr>
              <a:t>nMOS</a:t>
            </a:r>
            <a:r>
              <a:rPr lang="en-US" sz="1200" b="0" i="0" u="none" strike="noStrike" kern="1200" baseline="0" dirty="0" smtClean="0">
                <a:solidFill>
                  <a:schemeClr val="tx1"/>
                </a:solidFill>
                <a:latin typeface="+mn-lt"/>
                <a:ea typeface="+mn-ea"/>
                <a:cs typeface="+mn-cs"/>
              </a:rPr>
              <a:t> transistor</a:t>
            </a:r>
          </a:p>
          <a:p>
            <a:r>
              <a:rPr lang="en-US" sz="1200" b="0" i="0" u="none" strike="noStrike" kern="1200" baseline="0" dirty="0" smtClean="0">
                <a:solidFill>
                  <a:schemeClr val="tx1"/>
                </a:solidFill>
                <a:latin typeface="+mn-lt"/>
                <a:ea typeface="+mn-ea"/>
                <a:cs typeface="+mn-cs"/>
              </a:rPr>
              <a:t>in the power gating structure into a low-resistance state,</a:t>
            </a:r>
          </a:p>
          <a:p>
            <a:r>
              <a:rPr lang="en-US" sz="1200" b="0" i="0" u="none" strike="noStrike" kern="1200" baseline="0" dirty="0" smtClean="0">
                <a:solidFill>
                  <a:schemeClr val="tx1"/>
                </a:solidFill>
                <a:latin typeface="+mn-lt"/>
                <a:ea typeface="+mn-ea"/>
                <a:cs typeface="+mn-cs"/>
              </a:rPr>
              <a:t>while HLD is set high. The </a:t>
            </a:r>
            <a:r>
              <a:rPr lang="en-US" sz="1200" b="0" i="0" u="none" strike="noStrike" kern="1200" baseline="0" dirty="0" err="1" smtClean="0">
                <a:solidFill>
                  <a:schemeClr val="tx1"/>
                </a:solidFill>
                <a:latin typeface="+mn-lt"/>
                <a:ea typeface="+mn-ea"/>
                <a:cs typeface="+mn-cs"/>
              </a:rPr>
              <a:t>nMOS</a:t>
            </a:r>
            <a:r>
              <a:rPr lang="en-US" sz="1200" b="0" i="0" u="none" strike="noStrike" kern="1200" baseline="0" dirty="0" smtClean="0">
                <a:solidFill>
                  <a:schemeClr val="tx1"/>
                </a:solidFill>
                <a:latin typeface="+mn-lt"/>
                <a:ea typeface="+mn-ea"/>
                <a:cs typeface="+mn-cs"/>
              </a:rPr>
              <a:t> is used to short the virtual</a:t>
            </a:r>
          </a:p>
          <a:p>
            <a:r>
              <a:rPr lang="en-US" sz="1200" b="0" i="0" u="none" strike="noStrike" kern="1200" baseline="0" dirty="0" smtClean="0">
                <a:solidFill>
                  <a:schemeClr val="tx1"/>
                </a:solidFill>
                <a:latin typeface="+mn-lt"/>
                <a:ea typeface="+mn-ea"/>
                <a:cs typeface="+mn-cs"/>
              </a:rPr>
              <a:t>ground VGND of the logic circuit to the real ground potential</a:t>
            </a:r>
          </a:p>
          <a:p>
            <a:r>
              <a:rPr lang="en-US" sz="1200" b="0" i="0" u="none" strike="noStrike" kern="1200" baseline="0" dirty="0" smtClean="0">
                <a:solidFill>
                  <a:schemeClr val="tx1"/>
                </a:solidFill>
                <a:latin typeface="+mn-lt"/>
                <a:ea typeface="+mn-ea"/>
                <a:cs typeface="+mn-cs"/>
              </a:rPr>
              <a:t>GND, allowing the full supply </a:t>
            </a:r>
            <a:r>
              <a:rPr lang="en-US" sz="1200" b="0" i="0" u="none" strike="noStrike" kern="1200" baseline="0" dirty="0" err="1" smtClean="0">
                <a:solidFill>
                  <a:schemeClr val="tx1"/>
                </a:solidFill>
                <a:latin typeface="+mn-lt"/>
                <a:ea typeface="+mn-ea"/>
                <a:cs typeface="+mn-cs"/>
              </a:rPr>
              <a:t>voltageVDDto</a:t>
            </a:r>
            <a:r>
              <a:rPr lang="en-US" sz="1200" b="0" i="0" u="none" strike="noStrike" kern="1200" baseline="0" dirty="0" smtClean="0">
                <a:solidFill>
                  <a:schemeClr val="tx1"/>
                </a:solidFill>
                <a:latin typeface="+mn-lt"/>
                <a:ea typeface="+mn-ea"/>
                <a:cs typeface="+mn-cs"/>
              </a:rPr>
              <a:t> be applied across</a:t>
            </a:r>
          </a:p>
          <a:p>
            <a:r>
              <a:rPr lang="en-US" sz="1200" b="0" i="0" u="none" strike="noStrike" kern="1200" baseline="0" dirty="0" smtClean="0">
                <a:solidFill>
                  <a:schemeClr val="tx1"/>
                </a:solidFill>
                <a:latin typeface="+mn-lt"/>
                <a:ea typeface="+mn-ea"/>
                <a:cs typeface="+mn-cs"/>
              </a:rPr>
              <a:t>the circuit, and thus permitting high-speed operation.</a:t>
            </a:r>
          </a:p>
          <a:p>
            <a:r>
              <a:rPr lang="en-US" sz="1200" b="0" i="0" u="none" strike="noStrike" kern="1200" baseline="0" dirty="0" smtClean="0">
                <a:solidFill>
                  <a:schemeClr val="tx1"/>
                </a:solidFill>
                <a:latin typeface="+mn-lt"/>
                <a:ea typeface="+mn-ea"/>
                <a:cs typeface="+mn-cs"/>
              </a:rPr>
              <a:t>Fig. 1(b) shows the circuit in COLD mode, which does not</a:t>
            </a:r>
          </a:p>
          <a:p>
            <a:r>
              <a:rPr lang="en-US" sz="1200" b="0" i="0" u="none" strike="noStrike" kern="1200" baseline="0" dirty="0" smtClean="0">
                <a:solidFill>
                  <a:schemeClr val="tx1"/>
                </a:solidFill>
                <a:latin typeface="+mn-lt"/>
                <a:ea typeface="+mn-ea"/>
                <a:cs typeface="+mn-cs"/>
              </a:rPr>
              <a:t>retain state. PG is held low while HDL is high, the current path</a:t>
            </a:r>
          </a:p>
          <a:p>
            <a:r>
              <a:rPr lang="en-US" sz="1200" b="0" i="0" u="none" strike="noStrike" kern="1200" baseline="0" dirty="0" smtClean="0">
                <a:solidFill>
                  <a:schemeClr val="tx1"/>
                </a:solidFill>
                <a:latin typeface="+mn-lt"/>
                <a:ea typeface="+mn-ea"/>
                <a:cs typeface="+mn-cs"/>
              </a:rPr>
              <a:t>to GND is cut, and the voltage across the logic circuit collapses,</a:t>
            </a:r>
          </a:p>
          <a:p>
            <a:r>
              <a:rPr lang="en-US" sz="1200" b="0" i="0" u="none" strike="noStrike" kern="1200" baseline="0" dirty="0" smtClean="0">
                <a:solidFill>
                  <a:schemeClr val="tx1"/>
                </a:solidFill>
                <a:latin typeface="+mn-lt"/>
                <a:ea typeface="+mn-ea"/>
                <a:cs typeface="+mn-cs"/>
              </a:rPr>
              <a:t>suppressing both gate and </a:t>
            </a:r>
            <a:r>
              <a:rPr lang="en-US" sz="1200" b="0" i="0" u="none" strike="noStrike" kern="1200" baseline="0" dirty="0" err="1" smtClean="0">
                <a:solidFill>
                  <a:schemeClr val="tx1"/>
                </a:solidFill>
                <a:latin typeface="+mn-lt"/>
                <a:ea typeface="+mn-ea"/>
                <a:cs typeface="+mn-cs"/>
              </a:rPr>
              <a:t>subthreshold</a:t>
            </a:r>
            <a:r>
              <a:rPr lang="en-US" sz="1200" b="0" i="0" u="none" strike="noStrike" kern="1200" baseline="0" dirty="0" smtClean="0">
                <a:solidFill>
                  <a:schemeClr val="tx1"/>
                </a:solidFill>
                <a:latin typeface="+mn-lt"/>
                <a:ea typeface="+mn-ea"/>
                <a:cs typeface="+mn-cs"/>
              </a:rPr>
              <a:t> leakage currents. As</a:t>
            </a:r>
          </a:p>
          <a:p>
            <a:r>
              <a:rPr lang="en-US" sz="1200" b="0" i="0" u="none" strike="noStrike" kern="1200" baseline="0" dirty="0" smtClean="0">
                <a:solidFill>
                  <a:schemeClr val="tx1"/>
                </a:solidFill>
                <a:latin typeface="+mn-lt"/>
                <a:ea typeface="+mn-ea"/>
                <a:cs typeface="+mn-cs"/>
              </a:rPr>
              <a:t>the VGND node is close to VDD, the sources of the </a:t>
            </a:r>
            <a:r>
              <a:rPr lang="en-US" sz="1200" b="0" i="0" u="none" strike="noStrike" kern="1200" baseline="0" dirty="0" err="1" smtClean="0">
                <a:solidFill>
                  <a:schemeClr val="tx1"/>
                </a:solidFill>
                <a:latin typeface="+mn-lt"/>
                <a:ea typeface="+mn-ea"/>
                <a:cs typeface="+mn-cs"/>
              </a:rPr>
              <a:t>pulldown</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network transistors are reverse-biased with respect to their body</a:t>
            </a:r>
          </a:p>
          <a:p>
            <a:r>
              <a:rPr lang="en-US" sz="1200" b="0" i="0" u="none" strike="noStrike" kern="1200" baseline="0" dirty="0" smtClean="0">
                <a:solidFill>
                  <a:schemeClr val="tx1"/>
                </a:solidFill>
                <a:latin typeface="+mn-lt"/>
                <a:ea typeface="+mn-ea"/>
                <a:cs typeface="+mn-cs"/>
              </a:rPr>
              <a:t>connections which are held at GND. Drain-induced barrier</a:t>
            </a:r>
          </a:p>
          <a:p>
            <a:r>
              <a:rPr lang="en-US" sz="1200" b="0" i="0" u="none" strike="noStrike" kern="1200" baseline="0" dirty="0" smtClean="0">
                <a:solidFill>
                  <a:schemeClr val="tx1"/>
                </a:solidFill>
                <a:latin typeface="+mn-lt"/>
                <a:ea typeface="+mn-ea"/>
                <a:cs typeface="+mn-cs"/>
              </a:rPr>
              <a:t>lowering (DIBL) causes an increase in the threshold voltage and</a:t>
            </a:r>
          </a:p>
          <a:p>
            <a:r>
              <a:rPr lang="en-US" sz="1200" b="0" i="0" u="none" strike="noStrike" kern="1200" baseline="0" dirty="0" smtClean="0">
                <a:solidFill>
                  <a:schemeClr val="tx1"/>
                </a:solidFill>
                <a:latin typeface="+mn-lt"/>
                <a:ea typeface="+mn-ea"/>
                <a:cs typeface="+mn-cs"/>
              </a:rPr>
              <a:t>reduces the </a:t>
            </a:r>
            <a:r>
              <a:rPr lang="en-US" sz="1200" b="0" i="0" u="none" strike="noStrike" kern="1200" baseline="0" dirty="0" err="1" smtClean="0">
                <a:solidFill>
                  <a:schemeClr val="tx1"/>
                </a:solidFill>
                <a:latin typeface="+mn-lt"/>
                <a:ea typeface="+mn-ea"/>
                <a:cs typeface="+mn-cs"/>
              </a:rPr>
              <a:t>subthreshold</a:t>
            </a:r>
            <a:r>
              <a:rPr lang="en-US" sz="1200" b="0" i="0" u="none" strike="noStrike" kern="1200" baseline="0" dirty="0" smtClean="0">
                <a:solidFill>
                  <a:schemeClr val="tx1"/>
                </a:solidFill>
                <a:latin typeface="+mn-lt"/>
                <a:ea typeface="+mn-ea"/>
                <a:cs typeface="+mn-cs"/>
              </a:rPr>
              <a:t> leakage currents in the transistors of</a:t>
            </a: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pulldown</a:t>
            </a:r>
            <a:r>
              <a:rPr lang="en-US" sz="1200" b="0" i="0" u="none" strike="noStrike" kern="1200" baseline="0" dirty="0" smtClean="0">
                <a:solidFill>
                  <a:schemeClr val="tx1"/>
                </a:solidFill>
                <a:latin typeface="+mn-lt"/>
                <a:ea typeface="+mn-ea"/>
                <a:cs typeface="+mn-cs"/>
              </a:rPr>
              <a:t> network [13], [14]. In the state-retention or PARK</a:t>
            </a:r>
          </a:p>
          <a:p>
            <a:r>
              <a:rPr lang="en-US" sz="1200" b="0" i="0" u="none" strike="noStrike" kern="1200" baseline="0" dirty="0" smtClean="0">
                <a:solidFill>
                  <a:schemeClr val="tx1"/>
                </a:solidFill>
                <a:latin typeface="+mn-lt"/>
                <a:ea typeface="+mn-ea"/>
                <a:cs typeface="+mn-cs"/>
              </a:rPr>
              <a:t>mode, shown in Fig. 1(c), both PG and HLD are asserted low.</a:t>
            </a:r>
          </a:p>
          <a:p>
            <a:r>
              <a:rPr lang="en-US" sz="1200" b="0" i="0" u="none" strike="noStrike" kern="1200" baseline="0" dirty="0" smtClean="0">
                <a:solidFill>
                  <a:schemeClr val="tx1"/>
                </a:solidFill>
                <a:latin typeface="+mn-lt"/>
                <a:ea typeface="+mn-ea"/>
                <a:cs typeface="+mn-cs"/>
              </a:rPr>
              <a:t>Consequently, the </a:t>
            </a:r>
            <a:r>
              <a:rPr lang="en-US" sz="1200" b="0" i="0" u="none" strike="noStrike" kern="1200" baseline="0" dirty="0" err="1" smtClean="0">
                <a:solidFill>
                  <a:schemeClr val="tx1"/>
                </a:solidFill>
                <a:latin typeface="+mn-lt"/>
                <a:ea typeface="+mn-ea"/>
                <a:cs typeface="+mn-cs"/>
              </a:rPr>
              <a:t>nMOS</a:t>
            </a:r>
            <a:r>
              <a:rPr lang="en-US" sz="1200" b="0" i="0" u="none" strike="noStrike" kern="1200" baseline="0" dirty="0" smtClean="0">
                <a:solidFill>
                  <a:schemeClr val="tx1"/>
                </a:solidFill>
                <a:latin typeface="+mn-lt"/>
                <a:ea typeface="+mn-ea"/>
                <a:cs typeface="+mn-cs"/>
              </a:rPr>
              <a:t> device is turned off and the </a:t>
            </a:r>
            <a:r>
              <a:rPr lang="en-US" sz="1200" b="0" i="0" u="none" strike="noStrike" kern="1200" baseline="0" dirty="0" err="1" smtClean="0">
                <a:solidFill>
                  <a:schemeClr val="tx1"/>
                </a:solidFill>
                <a:latin typeface="+mn-lt"/>
                <a:ea typeface="+mn-ea"/>
                <a:cs typeface="+mn-cs"/>
              </a:rPr>
              <a:t>pMOS</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operates as a source-follower. In </a:t>
            </a:r>
            <a:r>
              <a:rPr lang="en-US" sz="1200" b="0" i="0" u="none" strike="noStrike" kern="1200" baseline="0" dirty="0" err="1" smtClean="0">
                <a:solidFill>
                  <a:schemeClr val="tx1"/>
                </a:solidFill>
                <a:latin typeface="+mn-lt"/>
                <a:ea typeface="+mn-ea"/>
                <a:cs typeface="+mn-cs"/>
              </a:rPr>
              <a:t>PARKmode</a:t>
            </a:r>
            <a:r>
              <a:rPr lang="en-US" sz="1200" b="0" i="0" u="none" strike="noStrike" kern="1200" baseline="0" dirty="0" smtClean="0">
                <a:solidFill>
                  <a:schemeClr val="tx1"/>
                </a:solidFill>
                <a:latin typeface="+mn-lt"/>
                <a:ea typeface="+mn-ea"/>
                <a:cs typeface="+mn-cs"/>
              </a:rPr>
              <a:t>, the virtual ground</a:t>
            </a:r>
          </a:p>
          <a:p>
            <a:r>
              <a:rPr lang="en-US" sz="1200" b="0" i="0" u="none" strike="noStrike" kern="1200" baseline="0" dirty="0" err="1" smtClean="0">
                <a:solidFill>
                  <a:schemeClr val="tx1"/>
                </a:solidFill>
                <a:latin typeface="+mn-lt"/>
                <a:ea typeface="+mn-ea"/>
                <a:cs typeface="+mn-cs"/>
              </a:rPr>
              <a:t>railVGNDis</a:t>
            </a:r>
            <a:r>
              <a:rPr lang="en-US" sz="1200" b="0" i="0" u="none" strike="noStrike" kern="1200" baseline="0" dirty="0" smtClean="0">
                <a:solidFill>
                  <a:schemeClr val="tx1"/>
                </a:solidFill>
                <a:latin typeface="+mn-lt"/>
                <a:ea typeface="+mn-ea"/>
                <a:cs typeface="+mn-cs"/>
              </a:rPr>
              <a:t> held at a voltage above that of the ground rail,</a:t>
            </a:r>
          </a:p>
          <a:p>
            <a:r>
              <a:rPr lang="en-US" sz="1200" b="0" i="0" u="none" strike="noStrike" kern="1200" baseline="0" dirty="0" smtClean="0">
                <a:solidFill>
                  <a:schemeClr val="tx1"/>
                </a:solidFill>
                <a:latin typeface="+mn-lt"/>
                <a:ea typeface="+mn-ea"/>
                <a:cs typeface="+mn-cs"/>
              </a:rPr>
              <a:t>where is the threshold voltage of the PMOS. The voltage</a:t>
            </a:r>
          </a:p>
          <a:p>
            <a:r>
              <a:rPr lang="en-US" sz="1200" b="0" i="0" u="none" strike="noStrike" kern="1200" baseline="0" dirty="0" smtClean="0">
                <a:solidFill>
                  <a:schemeClr val="tx1"/>
                </a:solidFill>
                <a:latin typeface="+mn-lt"/>
                <a:ea typeface="+mn-ea"/>
                <a:cs typeface="+mn-cs"/>
              </a:rPr>
              <a:t>across the logic circuit becomes VDD- causing a reduction</a:t>
            </a:r>
          </a:p>
          <a:p>
            <a:r>
              <a:rPr lang="en-US" sz="1200" b="0" i="0" u="none" strike="noStrike" kern="1200" baseline="0" dirty="0" smtClean="0">
                <a:solidFill>
                  <a:schemeClr val="tx1"/>
                </a:solidFill>
                <a:latin typeface="+mn-lt"/>
                <a:ea typeface="+mn-ea"/>
                <a:cs typeface="+mn-cs"/>
              </a:rPr>
              <a:t>in gate leakage and </a:t>
            </a:r>
            <a:r>
              <a:rPr lang="en-US" sz="1200" b="0" i="0" u="none" strike="noStrike" kern="1200" baseline="0" dirty="0" err="1" smtClean="0">
                <a:solidFill>
                  <a:schemeClr val="tx1"/>
                </a:solidFill>
                <a:latin typeface="+mn-lt"/>
                <a:ea typeface="+mn-ea"/>
                <a:cs typeface="+mn-cs"/>
              </a:rPr>
              <a:t>subthreshold</a:t>
            </a:r>
            <a:r>
              <a:rPr lang="en-US" sz="1200" b="0" i="0" u="none" strike="noStrike" kern="1200" baseline="0" dirty="0" smtClean="0">
                <a:solidFill>
                  <a:schemeClr val="tx1"/>
                </a:solidFill>
                <a:latin typeface="+mn-lt"/>
                <a:ea typeface="+mn-ea"/>
                <a:cs typeface="+mn-cs"/>
              </a:rPr>
              <a:t> leakage, since these leakages</a:t>
            </a:r>
          </a:p>
          <a:p>
            <a:r>
              <a:rPr lang="en-US" sz="1200" b="0" i="0" u="none" strike="noStrike" kern="1200" baseline="0" dirty="0" smtClean="0">
                <a:solidFill>
                  <a:schemeClr val="tx1"/>
                </a:solidFill>
                <a:latin typeface="+mn-lt"/>
                <a:ea typeface="+mn-ea"/>
                <a:cs typeface="+mn-cs"/>
              </a:rPr>
              <a:t>are dependent on the voltage applied to the devices. In this mode,</a:t>
            </a:r>
          </a:p>
          <a:p>
            <a:r>
              <a:rPr lang="en-US" sz="1200" b="0" i="0" u="none" strike="noStrike" kern="1200" baseline="0" dirty="0" smtClean="0">
                <a:solidFill>
                  <a:schemeClr val="tx1"/>
                </a:solidFill>
                <a:latin typeface="+mn-lt"/>
                <a:ea typeface="+mn-ea"/>
                <a:cs typeface="+mn-cs"/>
              </a:rPr>
              <a:t>the VGND voltage level is limited by . As a result, state</a:t>
            </a:r>
          </a:p>
          <a:p>
            <a:r>
              <a:rPr lang="en-US" sz="1200" b="0" i="0" u="none" strike="noStrike" kern="1200" baseline="0" dirty="0" smtClean="0">
                <a:solidFill>
                  <a:schemeClr val="tx1"/>
                </a:solidFill>
                <a:latin typeface="+mn-lt"/>
                <a:ea typeface="+mn-ea"/>
                <a:cs typeface="+mn-cs"/>
              </a:rPr>
              <a:t>is retained, and the ground bounce induced by power mode</a:t>
            </a:r>
          </a:p>
          <a:p>
            <a:r>
              <a:rPr lang="en-US" sz="1200" b="0" i="0" u="none" strike="noStrike" kern="1200" baseline="0" dirty="0" smtClean="0">
                <a:solidFill>
                  <a:schemeClr val="tx1"/>
                </a:solidFill>
                <a:latin typeface="+mn-lt"/>
                <a:ea typeface="+mn-ea"/>
                <a:cs typeface="+mn-cs"/>
              </a:rPr>
              <a:t>transitions is smaller than it is in COLD mode. PARK mode</a:t>
            </a:r>
          </a:p>
          <a:p>
            <a:r>
              <a:rPr lang="en-US" sz="1200" b="0" i="0" u="none" strike="noStrike" kern="1200" baseline="0" dirty="0" smtClean="0">
                <a:solidFill>
                  <a:schemeClr val="tx1"/>
                </a:solidFill>
                <a:latin typeface="+mn-lt"/>
                <a:ea typeface="+mn-ea"/>
                <a:cs typeface="+mn-cs"/>
              </a:rPr>
              <a:t>can also be used as an intermediate step to reduce the ground</a:t>
            </a:r>
          </a:p>
          <a:p>
            <a:r>
              <a:rPr lang="en-US" sz="1200" b="0" i="0" u="none" strike="noStrike" kern="1200" baseline="0" dirty="0" smtClean="0">
                <a:solidFill>
                  <a:schemeClr val="tx1"/>
                </a:solidFill>
                <a:latin typeface="+mn-lt"/>
                <a:ea typeface="+mn-ea"/>
                <a:cs typeface="+mn-cs"/>
              </a:rPr>
              <a:t>bounce induced by the transition from COLD to RUN/IDLE.</a:t>
            </a:r>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12</a:t>
            </a:fld>
            <a:endParaRPr lang="en-US"/>
          </a:p>
        </p:txBody>
      </p:sp>
    </p:spTree>
    <p:extLst>
      <p:ext uri="{BB962C8B-B14F-4D97-AF65-F5344CB8AC3E}">
        <p14:creationId xmlns:p14="http://schemas.microsoft.com/office/powerpoint/2010/main" val="2584101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to generate clock for PG and HLD</a:t>
            </a:r>
            <a:endParaRPr lang="en-US" dirty="0" smtClean="0"/>
          </a:p>
          <a:p>
            <a:endParaRPr lang="en-US" dirty="0" smtClean="0"/>
          </a:p>
          <a:p>
            <a:r>
              <a:rPr lang="en-US" dirty="0" err="1" smtClean="0"/>
              <a:t>Mazaya</a:t>
            </a:r>
            <a:r>
              <a:rPr lang="en-US" dirty="0" smtClean="0"/>
              <a:t>: Critical path </a:t>
            </a:r>
            <a:r>
              <a:rPr lang="en-US" dirty="0" err="1" smtClean="0"/>
              <a:t>ro</a:t>
            </a:r>
            <a:r>
              <a:rPr lang="en-US" dirty="0" smtClean="0"/>
              <a:t> </a:t>
            </a:r>
            <a:r>
              <a:rPr lang="en-US" dirty="0" err="1" smtClean="0"/>
              <a:t>ziad</a:t>
            </a:r>
            <a:r>
              <a:rPr lang="en-US" dirty="0" smtClean="0"/>
              <a:t> </a:t>
            </a:r>
            <a:r>
              <a:rPr lang="en-US" dirty="0" err="1" smtClean="0"/>
              <a:t>nemikone</a:t>
            </a:r>
            <a:endParaRPr lang="en-US" dirty="0" smtClean="0"/>
          </a:p>
          <a:p>
            <a:r>
              <a:rPr lang="en-US" dirty="0" err="1" smtClean="0"/>
              <a:t>Zamane</a:t>
            </a:r>
            <a:r>
              <a:rPr lang="en-US" dirty="0" smtClean="0"/>
              <a:t> </a:t>
            </a:r>
            <a:r>
              <a:rPr lang="en-US" dirty="0" err="1" smtClean="0"/>
              <a:t>Lazem</a:t>
            </a:r>
            <a:r>
              <a:rPr lang="en-US" baseline="0" dirty="0" smtClean="0"/>
              <a:t> </a:t>
            </a:r>
            <a:r>
              <a:rPr lang="en-US" baseline="0" dirty="0" err="1" smtClean="0"/>
              <a:t>Baraye</a:t>
            </a:r>
            <a:r>
              <a:rPr lang="en-US" baseline="0" dirty="0" smtClean="0"/>
              <a:t> </a:t>
            </a:r>
            <a:r>
              <a:rPr lang="en-US" baseline="0" dirty="0" err="1" smtClean="0"/>
              <a:t>dar</a:t>
            </a:r>
            <a:r>
              <a:rPr lang="en-US" baseline="0" dirty="0" smtClean="0"/>
              <a:t> </a:t>
            </a:r>
            <a:r>
              <a:rPr lang="en-US" baseline="0" dirty="0" err="1" smtClean="0"/>
              <a:t>oomadan</a:t>
            </a:r>
            <a:r>
              <a:rPr lang="en-US" baseline="0" dirty="0" smtClean="0"/>
              <a:t> </a:t>
            </a:r>
            <a:r>
              <a:rPr lang="en-US" baseline="0" dirty="0" err="1" smtClean="0"/>
              <a:t>az</a:t>
            </a:r>
            <a:r>
              <a:rPr lang="en-US" baseline="0" dirty="0" smtClean="0"/>
              <a:t> sleep </a:t>
            </a:r>
            <a:r>
              <a:rPr lang="en-US" baseline="0" dirty="0" err="1" smtClean="0"/>
              <a:t>ro</a:t>
            </a:r>
            <a:r>
              <a:rPr lang="en-US" baseline="0" dirty="0" smtClean="0"/>
              <a:t> dare</a:t>
            </a:r>
          </a:p>
          <a:p>
            <a:endParaRPr lang="en-US" baseline="0" dirty="0" smtClean="0"/>
          </a:p>
          <a:p>
            <a:r>
              <a:rPr lang="en-US" baseline="0" dirty="0" err="1" smtClean="0"/>
              <a:t>Hame</a:t>
            </a:r>
            <a:r>
              <a:rPr lang="en-US" baseline="0" dirty="0" smtClean="0"/>
              <a:t> Dot block </a:t>
            </a:r>
            <a:r>
              <a:rPr lang="en-US" baseline="0" dirty="0" err="1" smtClean="0"/>
              <a:t>va</a:t>
            </a:r>
            <a:r>
              <a:rPr lang="en-US" baseline="0" dirty="0" smtClean="0"/>
              <a:t> ham PG generator</a:t>
            </a:r>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13</a:t>
            </a:fld>
            <a:endParaRPr lang="en-US"/>
          </a:p>
        </p:txBody>
      </p:sp>
    </p:spTree>
    <p:extLst>
      <p:ext uri="{BB962C8B-B14F-4D97-AF65-F5344CB8AC3E}">
        <p14:creationId xmlns:p14="http://schemas.microsoft.com/office/powerpoint/2010/main" val="4129215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C615DE-6462-46B8-9D80-26B481FDAFF7}" type="slidenum">
              <a:rPr lang="en-US" smtClean="0"/>
              <a:t>17</a:t>
            </a:fld>
            <a:endParaRPr lang="en-US"/>
          </a:p>
        </p:txBody>
      </p:sp>
    </p:spTree>
    <p:extLst>
      <p:ext uri="{BB962C8B-B14F-4D97-AF65-F5344CB8AC3E}">
        <p14:creationId xmlns:p14="http://schemas.microsoft.com/office/powerpoint/2010/main" val="1572105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771BF2-6015-4F71-A03E-4101EE5C1FDD}"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576B5-FFE7-41FA-B7F6-5B54E368805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7185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71BF2-6015-4F71-A03E-4101EE5C1FDD}"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3068159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71BF2-6015-4F71-A03E-4101EE5C1FDD}"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3860607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71BF2-6015-4F71-A03E-4101EE5C1FDD}"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770651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71BF2-6015-4F71-A03E-4101EE5C1FDD}"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1576B5-FFE7-41FA-B7F6-5B54E368805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342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771BF2-6015-4F71-A03E-4101EE5C1FDD}"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404385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771BF2-6015-4F71-A03E-4101EE5C1FDD}" type="datetimeFigureOut">
              <a:rPr lang="en-US" smtClean="0"/>
              <a:t>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157983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771BF2-6015-4F71-A03E-4101EE5C1FDD}" type="datetimeFigureOut">
              <a:rPr lang="en-US" smtClean="0"/>
              <a:t>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395381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B771BF2-6015-4F71-A03E-4101EE5C1FDD}" type="datetimeFigureOut">
              <a:rPr lang="en-US" smtClean="0"/>
              <a:t>12/7/2014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3641395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B771BF2-6015-4F71-A03E-4101EE5C1FDD}" type="datetimeFigureOut">
              <a:rPr lang="en-US" smtClean="0"/>
              <a:t>12/7/2014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E1576B5-FFE7-41FA-B7F6-5B54E368805B}" type="slidenum">
              <a:rPr lang="en-US" smtClean="0"/>
              <a:t>‹#›</a:t>
            </a:fld>
            <a:endParaRPr lang="en-US"/>
          </a:p>
        </p:txBody>
      </p:sp>
    </p:spTree>
    <p:extLst>
      <p:ext uri="{BB962C8B-B14F-4D97-AF65-F5344CB8AC3E}">
        <p14:creationId xmlns:p14="http://schemas.microsoft.com/office/powerpoint/2010/main" val="678223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71BF2-6015-4F71-A03E-4101EE5C1FDD}"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1576B5-FFE7-41FA-B7F6-5B54E368805B}" type="slidenum">
              <a:rPr lang="en-US" smtClean="0"/>
              <a:t>‹#›</a:t>
            </a:fld>
            <a:endParaRPr lang="en-US"/>
          </a:p>
        </p:txBody>
      </p:sp>
    </p:spTree>
    <p:extLst>
      <p:ext uri="{BB962C8B-B14F-4D97-AF65-F5344CB8AC3E}">
        <p14:creationId xmlns:p14="http://schemas.microsoft.com/office/powerpoint/2010/main" val="4281593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B771BF2-6015-4F71-A03E-4101EE5C1FDD}" type="datetimeFigureOut">
              <a:rPr lang="en-US" smtClean="0"/>
              <a:t>12/7/2014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E1576B5-FFE7-41FA-B7F6-5B54E368805B}"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145074"/>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ieeexplore.ieee.org/xpl/tocresult.jsp?isnumber=4273629" TargetMode="External"/><Relationship Id="rId3" Type="http://schemas.openxmlformats.org/officeDocument/2006/relationships/hyperlink" Target="http://ieeexplore.ieee.org/search/searchresult.jsp?searchWithin=p_Authors:.QT.Suhwan%20Kim.QT.&amp;searchWithin=p_Author_Ids:37279281600&amp;newsearch=true" TargetMode="External"/><Relationship Id="rId7" Type="http://schemas.openxmlformats.org/officeDocument/2006/relationships/hyperlink" Target="http://www.ieee-cas.org/" TargetMode="External"/><Relationship Id="rId2" Type="http://schemas.openxmlformats.org/officeDocument/2006/relationships/hyperlink" Target="http://en.wikipedia.org/wiki/Kogge%E2%80%93Stone_adder" TargetMode="External"/><Relationship Id="rId1" Type="http://schemas.openxmlformats.org/officeDocument/2006/relationships/slideLayout" Target="../slideLayouts/slideLayout2.xml"/><Relationship Id="rId6" Type="http://schemas.openxmlformats.org/officeDocument/2006/relationships/hyperlink" Target="http://ieeexplore.ieee.org/search/searchresult.jsp?searchWithin=p_Authors:.QT.Stawiasz,%20K..QT.&amp;searchWithin=p_Author_Ids:37353051000&amp;newsearch=true" TargetMode="External"/><Relationship Id="rId5" Type="http://schemas.openxmlformats.org/officeDocument/2006/relationships/hyperlink" Target="http://ieeexplore.ieee.org/search/searchresult.jsp?searchWithin=p_Authors:.QT.Knebel,%20D.R..QT.&amp;searchWithin=p_Author_Ids:37267040300&amp;newsearch=true" TargetMode="External"/><Relationship Id="rId4" Type="http://schemas.openxmlformats.org/officeDocument/2006/relationships/hyperlink" Target="http://ieeexplore.ieee.org/search/searchresult.jsp?searchWithin=p_Authors:.QT.Kosonocky,%20S.V..QT.&amp;searchWithin=p_Author_Ids:37267036200&amp;newsearch=true"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334" y="1626511"/>
            <a:ext cx="10058400" cy="1450757"/>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latin typeface="Aharoni" panose="02010803020104030203" pitchFamily="2" charset="-79"/>
                <a:cs typeface="Aharoni" panose="02010803020104030203" pitchFamily="2" charset="-79"/>
              </a:rPr>
              <a:t>A Method for Reducing Active and Leakage Power in </a:t>
            </a:r>
            <a:r>
              <a:rPr lang="en-US" b="1" dirty="0" err="1" smtClean="0">
                <a:latin typeface="Aharoni" panose="02010803020104030203" pitchFamily="2" charset="-79"/>
                <a:cs typeface="Aharoni" panose="02010803020104030203" pitchFamily="2" charset="-79"/>
              </a:rPr>
              <a:t>Kogge</a:t>
            </a:r>
            <a:r>
              <a:rPr lang="en-US" b="1" dirty="0" smtClean="0">
                <a:latin typeface="Aharoni" panose="02010803020104030203" pitchFamily="2" charset="-79"/>
                <a:cs typeface="Aharoni" panose="02010803020104030203" pitchFamily="2" charset="-79"/>
              </a:rPr>
              <a:t>-Stone Adder </a:t>
            </a:r>
            <a:endParaRPr lang="en-US" b="1"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4293134" y="3430353"/>
            <a:ext cx="2516863" cy="1585529"/>
          </a:xfrm>
        </p:spPr>
        <p:txBody>
          <a:bodyPr>
            <a:normAutofit fontScale="25000" lnSpcReduction="20000"/>
          </a:bodyPr>
          <a:lstStyle/>
          <a:p>
            <a:endParaRPr lang="en-US" dirty="0" smtClean="0"/>
          </a:p>
          <a:p>
            <a:endParaRPr lang="en-US" dirty="0" smtClean="0"/>
          </a:p>
          <a:p>
            <a:pPr algn="ctr"/>
            <a:r>
              <a:rPr lang="en-US" sz="5600" b="1" dirty="0"/>
              <a:t>VLSI Design – ECE6332</a:t>
            </a:r>
          </a:p>
          <a:p>
            <a:pPr algn="ctr"/>
            <a:endParaRPr lang="en-US" sz="5600" b="1" dirty="0" smtClean="0"/>
          </a:p>
          <a:p>
            <a:pPr algn="ctr"/>
            <a:r>
              <a:rPr lang="en-US" sz="5600" b="1" dirty="0" err="1" smtClean="0"/>
              <a:t>Elaheh</a:t>
            </a:r>
            <a:r>
              <a:rPr lang="en-US" sz="5600" b="1" dirty="0" smtClean="0"/>
              <a:t> </a:t>
            </a:r>
            <a:r>
              <a:rPr lang="en-US" sz="5600" b="1" dirty="0" err="1" smtClean="0"/>
              <a:t>Sadredini</a:t>
            </a:r>
            <a:endParaRPr lang="en-US" sz="5600" b="1" dirty="0" smtClean="0"/>
          </a:p>
          <a:p>
            <a:pPr algn="ctr"/>
            <a:r>
              <a:rPr lang="en-US" sz="5600" b="1" dirty="0" err="1" smtClean="0"/>
              <a:t>Luonan</a:t>
            </a:r>
            <a:r>
              <a:rPr lang="en-US" sz="5600" b="1" dirty="0" smtClean="0"/>
              <a:t> Wang</a:t>
            </a:r>
          </a:p>
          <a:p>
            <a:pPr algn="ctr"/>
            <a:endParaRPr lang="en-US" sz="5600" b="1" dirty="0"/>
          </a:p>
          <a:p>
            <a:pPr algn="ctr"/>
            <a:r>
              <a:rPr lang="en-US" sz="4400" b="1" dirty="0" smtClean="0"/>
              <a:t>December 02, 2014</a:t>
            </a:r>
            <a:endParaRPr lang="en-US" sz="4400" b="1" dirty="0"/>
          </a:p>
        </p:txBody>
      </p:sp>
      <p:pic>
        <p:nvPicPr>
          <p:cNvPr id="4" name="Picture" descr="https://encrypted-tbn3.gstatic.com/images?q=tbn:ANd9GcQS5cJRZ5SgUj-r3ZbnrkQsSpjP2J4JVp85RkKFBelf8rPQy4eu"/>
          <p:cNvPicPr/>
          <p:nvPr/>
        </p:nvPicPr>
        <p:blipFill>
          <a:blip r:embed="rId3"/>
          <a:stretch>
            <a:fillRect/>
          </a:stretch>
        </p:blipFill>
        <p:spPr bwMode="auto">
          <a:xfrm>
            <a:off x="4141017" y="462067"/>
            <a:ext cx="2821098" cy="959328"/>
          </a:xfrm>
          <a:prstGeom prst="rect">
            <a:avLst/>
          </a:prstGeom>
          <a:noFill/>
          <a:ln w="9525">
            <a:noFill/>
            <a:miter lim="800000"/>
            <a:headEnd/>
            <a:tailEnd/>
          </a:ln>
        </p:spPr>
      </p:pic>
    </p:spTree>
    <p:extLst>
      <p:ext uri="{BB962C8B-B14F-4D97-AF65-F5344CB8AC3E}">
        <p14:creationId xmlns:p14="http://schemas.microsoft.com/office/powerpoint/2010/main" val="125976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ingle Corner Rectangle 2"/>
          <p:cNvSpPr/>
          <p:nvPr/>
        </p:nvSpPr>
        <p:spPr>
          <a:xfrm>
            <a:off x="772886" y="1513114"/>
            <a:ext cx="3407228" cy="348343"/>
          </a:xfrm>
          <a:prstGeom prst="round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724" y="520738"/>
            <a:ext cx="4087390" cy="1450757"/>
          </a:xfrm>
        </p:spPr>
        <p:txBody>
          <a:bodyPr>
            <a:noAutofit/>
          </a:bodyPr>
          <a:lstStyle/>
          <a:p>
            <a:pPr algn="ctr"/>
            <a:r>
              <a:rPr lang="en-US" sz="3600" dirty="0"/>
              <a:t>Worst leakage power </a:t>
            </a:r>
            <a:r>
              <a:rPr lang="en-US" sz="3600" dirty="0" smtClean="0"/>
              <a:t>consumption?</a:t>
            </a:r>
            <a:endParaRPr lang="en-US" sz="3600" dirty="0"/>
          </a:p>
        </p:txBody>
      </p:sp>
      <p:pic>
        <p:nvPicPr>
          <p:cNvPr id="4" name="Picture" descr="C:\Dropbox\Uva\VLSI\research project\results-designReview2\kogge-stone\attachments\el.png"/>
          <p:cNvPicPr>
            <a:picLocks noGrp="1"/>
          </p:cNvPicPr>
          <p:nvPr>
            <p:ph idx="1"/>
          </p:nvPr>
        </p:nvPicPr>
        <p:blipFill>
          <a:blip r:embed="rId3"/>
          <a:stretch>
            <a:fillRect/>
          </a:stretch>
        </p:blipFill>
        <p:spPr bwMode="auto">
          <a:xfrm>
            <a:off x="4098276" y="0"/>
            <a:ext cx="8328750" cy="5717754"/>
          </a:xfrm>
          <a:prstGeom prst="rect">
            <a:avLst/>
          </a:prstGeom>
          <a:noFill/>
          <a:ln w="9525">
            <a:noFill/>
            <a:miter lim="800000"/>
            <a:headEnd/>
            <a:tailEnd/>
          </a:ln>
        </p:spPr>
      </p:pic>
      <p:sp>
        <p:nvSpPr>
          <p:cNvPr id="5" name="Rectangle 4"/>
          <p:cNvSpPr/>
          <p:nvPr/>
        </p:nvSpPr>
        <p:spPr>
          <a:xfrm>
            <a:off x="3199558" y="5830145"/>
            <a:ext cx="8590586" cy="369332"/>
          </a:xfrm>
          <a:prstGeom prst="rect">
            <a:avLst/>
          </a:prstGeom>
        </p:spPr>
        <p:txBody>
          <a:bodyPr wrap="square">
            <a:spAutoFit/>
          </a:bodyPr>
          <a:lstStyle/>
          <a:p>
            <a:pPr algn="ctr"/>
            <a:r>
              <a:rPr lang="en-US" dirty="0" smtClean="0">
                <a:effectLst/>
                <a:latin typeface="Liberation Serif"/>
                <a:ea typeface="Droid Sans Fallback"/>
                <a:cs typeface="Calibri" panose="020F0502020204030204" pitchFamily="34" charset="0"/>
              </a:rPr>
              <a:t>Fig 2. Number of having P1P2G1G2=1100 for each dot block input in 8 bit KSA</a:t>
            </a:r>
            <a:endParaRPr lang="en-US" sz="3200" dirty="0">
              <a:effectLst/>
              <a:latin typeface="Liberation Serif"/>
              <a:ea typeface="Droid Sans Fallback"/>
              <a:cs typeface="FreeSans"/>
            </a:endParaRPr>
          </a:p>
        </p:txBody>
      </p:sp>
      <p:sp>
        <p:nvSpPr>
          <p:cNvPr id="7" name="Rectangle 2"/>
          <p:cNvSpPr>
            <a:spLocks noChangeArrowheads="1"/>
          </p:cNvSpPr>
          <p:nvPr/>
        </p:nvSpPr>
        <p:spPr bwMode="auto">
          <a:xfrm rot="16200000">
            <a:off x="4212356" y="2737177"/>
            <a:ext cx="848298" cy="393410"/>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Liberation Serif" charset="-128"/>
                <a:ea typeface="Arial" panose="020B0604020202020204" pitchFamily="34" charset="0"/>
              </a:rPr>
              <a:t>Count</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8" name="Rectangle 3"/>
          <p:cNvSpPr>
            <a:spLocks noChangeArrowheads="1"/>
          </p:cNvSpPr>
          <p:nvPr/>
        </p:nvSpPr>
        <p:spPr bwMode="auto">
          <a:xfrm>
            <a:off x="7800582" y="5162244"/>
            <a:ext cx="1167148" cy="225004"/>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Liberation Serif" charset="-128"/>
                <a:ea typeface="Arial" panose="020B0604020202020204" pitchFamily="34" charset="0"/>
              </a:rPr>
              <a:t>Bit index</a:t>
            </a:r>
            <a:endParaRPr kumimoji="0" lang="en-US" altLang="en-US" sz="1400" b="1" i="0" u="none" strike="noStrike" cap="none" normalizeH="0" baseline="0" dirty="0" smtClean="0">
              <a:ln>
                <a:noFill/>
              </a:ln>
              <a:solidFill>
                <a:schemeClr val="tx1"/>
              </a:solidFill>
              <a:effectLst/>
              <a:latin typeface="Arial" panose="020B0604020202020204" pitchFamily="34" charset="0"/>
            </a:endParaRPr>
          </a:p>
        </p:txBody>
      </p:sp>
      <p:sp>
        <p:nvSpPr>
          <p:cNvPr id="9" name="Rectangle 4"/>
          <p:cNvSpPr>
            <a:spLocks noChangeArrowheads="1"/>
          </p:cNvSpPr>
          <p:nvPr/>
        </p:nvSpPr>
        <p:spPr bwMode="auto">
          <a:xfrm rot="2213782">
            <a:off x="4375011" y="4882524"/>
            <a:ext cx="1674564" cy="225004"/>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Liberation Serif" charset="-128"/>
                <a:ea typeface="Arial" panose="020B0604020202020204" pitchFamily="34" charset="0"/>
              </a:rPr>
              <a:t>Dot block level</a:t>
            </a:r>
            <a:endParaRPr kumimoji="0" lang="en-US" altLang="en-US" sz="1400" b="1" i="0" u="none" strike="noStrike" cap="none" normalizeH="0" baseline="0" dirty="0" smtClean="0">
              <a:ln>
                <a:noFill/>
              </a:ln>
              <a:solidFill>
                <a:schemeClr val="tx1"/>
              </a:solidFill>
              <a:effectLst/>
              <a:latin typeface="Arial" panose="020B0604020202020204" pitchFamily="34" charset="0"/>
            </a:endParaRPr>
          </a:p>
        </p:txBody>
      </p:sp>
      <p:sp>
        <p:nvSpPr>
          <p:cNvPr id="10" name="Rectangle 5"/>
          <p:cNvSpPr>
            <a:spLocks noChangeArrowheads="1"/>
          </p:cNvSpPr>
          <p:nvPr/>
        </p:nvSpPr>
        <p:spPr bwMode="auto">
          <a:xfrm>
            <a:off x="6940627" y="286603"/>
            <a:ext cx="2027103" cy="211764"/>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Liberation Serif" charset="-128"/>
                <a:ea typeface="Arial" panose="020B0604020202020204" pitchFamily="34" charset="0"/>
              </a:rPr>
              <a:t>P2=P1=1, G1=G2=0</a:t>
            </a:r>
            <a:endParaRPr kumimoji="0" lang="en-US" altLang="en-US" sz="1400" b="1"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03902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Best Place for Adding Sleep </a:t>
            </a:r>
            <a:r>
              <a:rPr lang="en-US" sz="4400" dirty="0"/>
              <a:t>T</a:t>
            </a:r>
            <a:r>
              <a:rPr lang="en-US" sz="4400" dirty="0" smtClean="0"/>
              <a:t>ransistor</a:t>
            </a:r>
            <a:endParaRPr lang="en-US" sz="4400" dirty="0"/>
          </a:p>
        </p:txBody>
      </p:sp>
      <p:sp>
        <p:nvSpPr>
          <p:cNvPr id="3" name="Content Placeholder 2"/>
          <p:cNvSpPr>
            <a:spLocks noGrp="1"/>
          </p:cNvSpPr>
          <p:nvPr>
            <p:ph idx="1"/>
          </p:nvPr>
        </p:nvSpPr>
        <p:spPr>
          <a:xfrm>
            <a:off x="1184366" y="1987248"/>
            <a:ext cx="10058400" cy="4023360"/>
          </a:xfrm>
        </p:spPr>
        <p:txBody>
          <a:bodyPr/>
          <a:lstStyle/>
          <a:p>
            <a:pPr>
              <a:lnSpc>
                <a:spcPct val="150000"/>
              </a:lnSpc>
              <a:buFont typeface="Wingdings" pitchFamily="2" charset="2"/>
              <a:buChar char="§"/>
            </a:pPr>
            <a:r>
              <a:rPr lang="en-US" dirty="0"/>
              <a:t> </a:t>
            </a:r>
            <a:r>
              <a:rPr lang="en-US" dirty="0" smtClean="0"/>
              <a:t>First level Dot block </a:t>
            </a:r>
          </a:p>
          <a:p>
            <a:pPr lvl="1">
              <a:lnSpc>
                <a:spcPct val="150000"/>
              </a:lnSpc>
              <a:buFont typeface="Wingdings" pitchFamily="2" charset="2"/>
              <a:buChar char="§"/>
            </a:pPr>
            <a:r>
              <a:rPr lang="en-US" dirty="0" smtClean="0"/>
              <a:t>Simulation results</a:t>
            </a:r>
          </a:p>
          <a:p>
            <a:pPr lvl="1">
              <a:lnSpc>
                <a:spcPct val="150000"/>
              </a:lnSpc>
              <a:buFont typeface="Wingdings" pitchFamily="2" charset="2"/>
              <a:buChar char="§"/>
            </a:pPr>
            <a:r>
              <a:rPr lang="en-US" dirty="0" smtClean="0"/>
              <a:t>Number of Dot block</a:t>
            </a:r>
          </a:p>
          <a:p>
            <a:pPr lvl="2">
              <a:lnSpc>
                <a:spcPct val="150000"/>
              </a:lnSpc>
              <a:buFont typeface="Wingdings" pitchFamily="2" charset="2"/>
              <a:buChar char="§"/>
            </a:pPr>
            <a:r>
              <a:rPr lang="en-US" dirty="0" smtClean="0"/>
              <a:t>It </a:t>
            </a:r>
            <a:r>
              <a:rPr lang="en-US" dirty="0"/>
              <a:t>is more possible to save both leakage and active </a:t>
            </a:r>
            <a:r>
              <a:rPr lang="en-US" dirty="0" smtClean="0"/>
              <a:t>power</a:t>
            </a:r>
          </a:p>
          <a:p>
            <a:pPr lvl="1">
              <a:lnSpc>
                <a:spcPct val="150000"/>
              </a:lnSpc>
              <a:buFont typeface="Wingdings" pitchFamily="2" charset="2"/>
              <a:buChar char="§"/>
            </a:pPr>
            <a:r>
              <a:rPr lang="en-US" dirty="0" smtClean="0"/>
              <a:t>Near to PG generators</a:t>
            </a:r>
          </a:p>
        </p:txBody>
      </p:sp>
    </p:spTree>
    <p:extLst>
      <p:ext uri="{BB962C8B-B14F-4D97-AF65-F5344CB8AC3E}">
        <p14:creationId xmlns:p14="http://schemas.microsoft.com/office/powerpoint/2010/main" val="2892097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ingle Corner Rectangle 5"/>
          <p:cNvSpPr/>
          <p:nvPr/>
        </p:nvSpPr>
        <p:spPr>
          <a:xfrm>
            <a:off x="914400" y="1480457"/>
            <a:ext cx="4898571" cy="326572"/>
          </a:xfrm>
          <a:prstGeom prst="round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0597" y="569630"/>
            <a:ext cx="5151120" cy="1450757"/>
          </a:xfrm>
        </p:spPr>
        <p:txBody>
          <a:bodyPr/>
          <a:lstStyle/>
          <a:p>
            <a:r>
              <a:rPr lang="en-US" dirty="0" smtClean="0"/>
              <a:t>Multi-mode </a:t>
            </a:r>
            <a:br>
              <a:rPr lang="en-US" dirty="0" smtClean="0"/>
            </a:br>
            <a:r>
              <a:rPr lang="en-US" dirty="0" smtClean="0"/>
              <a:t>Power Gating</a:t>
            </a:r>
            <a:endParaRPr lang="en-US" dirty="0"/>
          </a:p>
        </p:txBody>
      </p:sp>
      <p:sp>
        <p:nvSpPr>
          <p:cNvPr id="5" name="Rectangle 4"/>
          <p:cNvSpPr/>
          <p:nvPr/>
        </p:nvSpPr>
        <p:spPr>
          <a:xfrm>
            <a:off x="3940628" y="5791190"/>
            <a:ext cx="8502658" cy="646331"/>
          </a:xfrm>
          <a:prstGeom prst="rect">
            <a:avLst/>
          </a:prstGeom>
        </p:spPr>
        <p:txBody>
          <a:bodyPr wrap="square">
            <a:spAutoFit/>
          </a:bodyPr>
          <a:lstStyle/>
          <a:p>
            <a:pPr algn="ctr"/>
            <a:r>
              <a:rPr lang="en-US" dirty="0" smtClean="0">
                <a:effectLst/>
                <a:latin typeface="Liberation Serif"/>
                <a:ea typeface="Droid Sans Fallback"/>
                <a:cs typeface="Calibri" panose="020F0502020204030204" pitchFamily="34" charset="0"/>
              </a:rPr>
              <a:t>Fig </a:t>
            </a:r>
            <a:r>
              <a:rPr lang="en-US" dirty="0">
                <a:latin typeface="Liberation Serif"/>
                <a:ea typeface="Droid Sans Fallback"/>
                <a:cs typeface="Calibri" panose="020F0502020204030204" pitchFamily="34" charset="0"/>
              </a:rPr>
              <a:t>3</a:t>
            </a:r>
            <a:r>
              <a:rPr lang="en-US" dirty="0" smtClean="0">
                <a:effectLst/>
                <a:latin typeface="Liberation Serif"/>
                <a:ea typeface="Droid Sans Fallback"/>
                <a:cs typeface="Calibri" panose="020F0502020204030204" pitchFamily="34" charset="0"/>
              </a:rPr>
              <a:t>. </a:t>
            </a:r>
            <a:r>
              <a:rPr lang="en-US" dirty="0"/>
              <a:t>Multi-mode sleep transistors: a. Normal mode, b. Cold mode, c. Park mode (intermediate power saving mode</a:t>
            </a:r>
            <a:r>
              <a:rPr lang="en-US" dirty="0" smtClean="0"/>
              <a:t>) [2] </a:t>
            </a:r>
            <a:endParaRPr lang="en-US" sz="3200" dirty="0">
              <a:effectLst/>
              <a:latin typeface="Liberation Serif"/>
              <a:ea typeface="Droid Sans Fallback"/>
              <a:cs typeface="FreeSan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4432" y="73451"/>
            <a:ext cx="6115050" cy="5717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06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Clock Skew</a:t>
            </a:r>
            <a:endParaRPr lang="en-US" dirty="0"/>
          </a:p>
        </p:txBody>
      </p:sp>
      <p:sp>
        <p:nvSpPr>
          <p:cNvPr id="9" name="Freeform 8"/>
          <p:cNvSpPr/>
          <p:nvPr/>
        </p:nvSpPr>
        <p:spPr>
          <a:xfrm>
            <a:off x="1938969" y="2820318"/>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rot="5400000">
            <a:off x="2245606" y="2532039"/>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543061" y="224560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rot="5400000">
            <a:off x="2838682" y="2541218"/>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3137970" y="284051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rot="5400000">
            <a:off x="3444607" y="2552235"/>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3742062" y="2265800"/>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rot="5400000">
            <a:off x="4037683" y="256141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4327799" y="2851531"/>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4634436" y="2563252"/>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4931891" y="2276817"/>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rot="5400000">
            <a:off x="5227512" y="2572431"/>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5526800" y="2871727"/>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rot="5400000">
            <a:off x="5833437" y="2583448"/>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6130892" y="2297013"/>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rot="5400000">
            <a:off x="6426513" y="2592627"/>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1584593" y="3809995"/>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5400000">
            <a:off x="1891230" y="3521716"/>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2188685" y="3235281"/>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5400000">
            <a:off x="2484306" y="3530895"/>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783594" y="3830191"/>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5400000">
            <a:off x="3090231" y="3541912"/>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flipV="1">
            <a:off x="3387686" y="3209758"/>
            <a:ext cx="635867" cy="45719"/>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5400000">
            <a:off x="3749142" y="3551091"/>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flipV="1">
            <a:off x="4053318" y="3797317"/>
            <a:ext cx="515016" cy="45719"/>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rot="5400000">
            <a:off x="4280060" y="3552929"/>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4577515" y="326649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rot="5400000">
            <a:off x="4873136" y="3562108"/>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5172424" y="386140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rot="5400000">
            <a:off x="5479061" y="3573125"/>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5776516" y="3286690"/>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rot="5400000">
            <a:off x="6072137" y="3582304"/>
            <a:ext cx="594911" cy="0"/>
          </a:xfrm>
          <a:custGeom>
            <a:avLst/>
            <a:gdLst>
              <a:gd name="connsiteX0" fmla="*/ 0 w 594911"/>
              <a:gd name="connsiteY0" fmla="*/ 0 h 0"/>
              <a:gd name="connsiteX1" fmla="*/ 594911 w 594911"/>
              <a:gd name="connsiteY1" fmla="*/ 0 h 0"/>
            </a:gdLst>
            <a:ahLst/>
            <a:cxnLst>
              <a:cxn ang="0">
                <a:pos x="connsiteX0" y="connsiteY0"/>
              </a:cxn>
              <a:cxn ang="0">
                <a:pos x="connsiteX1" y="connsiteY1"/>
              </a:cxn>
            </a:cxnLst>
            <a:rect l="l" t="t" r="r" b="b"/>
            <a:pathLst>
              <a:path w="594911">
                <a:moveTo>
                  <a:pt x="0" y="0"/>
                </a:moveTo>
                <a:lnTo>
                  <a:pt x="594911"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Left-Right Arrow 40"/>
          <p:cNvSpPr/>
          <p:nvPr/>
        </p:nvSpPr>
        <p:spPr>
          <a:xfrm>
            <a:off x="2179504" y="4022981"/>
            <a:ext cx="363557" cy="863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228551" y="4109292"/>
            <a:ext cx="314510" cy="369332"/>
          </a:xfrm>
          <a:prstGeom prst="rect">
            <a:avLst/>
          </a:prstGeom>
        </p:spPr>
        <p:txBody>
          <a:bodyPr wrap="none">
            <a:spAutoFit/>
          </a:bodyPr>
          <a:lstStyle/>
          <a:p>
            <a:r>
              <a:rPr lang="en-US" dirty="0" smtClean="0">
                <a:effectLst/>
                <a:latin typeface="Calibri" panose="020F0502020204030204" pitchFamily="34" charset="0"/>
                <a:ea typeface="Calibri" panose="020F0502020204030204" pitchFamily="34" charset="0"/>
                <a:cs typeface="Arial" panose="020B0604020202020204" pitchFamily="34" charset="0"/>
              </a:rPr>
              <a:t>∆</a:t>
            </a:r>
            <a:endParaRPr lang="en-US" dirty="0"/>
          </a:p>
        </p:txBody>
      </p:sp>
      <p:cxnSp>
        <p:nvCxnSpPr>
          <p:cNvPr id="45" name="Straight Connector 44"/>
          <p:cNvCxnSpPr/>
          <p:nvPr/>
        </p:nvCxnSpPr>
        <p:spPr>
          <a:xfrm flipV="1">
            <a:off x="2561421" y="2159307"/>
            <a:ext cx="0" cy="2028016"/>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185013" y="2168486"/>
            <a:ext cx="0" cy="2028016"/>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Rectangle 46"/>
              <p:cNvSpPr/>
              <p:nvPr/>
            </p:nvSpPr>
            <p:spPr>
              <a:xfrm>
                <a:off x="1270083" y="5007033"/>
                <a:ext cx="6413615" cy="496354"/>
              </a:xfrm>
              <a:prstGeom prst="rect">
                <a:avLst/>
              </a:prstGeom>
            </p:spPr>
            <p:txBody>
              <a:bodyPr wrap="none">
                <a:spAutoFit/>
              </a:bodyPr>
              <a:lstStyle/>
              <a:p>
                <a:r>
                  <a:rPr lang="en-US" dirty="0" smtClean="0">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smtClean="0">
                            <a:effectLst/>
                            <a:latin typeface="Cambria Math" panose="02040503050406030204" pitchFamily="18" charset="0"/>
                            <a:cs typeface="Arial" panose="020B0604020202020204" pitchFamily="34" charset="0"/>
                          </a:rPr>
                        </m:ctrlPr>
                      </m:fPr>
                      <m:num>
                        <m:r>
                          <a:rPr lang="en-US" b="0" i="1" smtClean="0">
                            <a:effectLst/>
                            <a:latin typeface="Cambria Math" panose="02040503050406030204" pitchFamily="18" charset="0"/>
                            <a:cs typeface="Arial" panose="020B0604020202020204" pitchFamily="34" charset="0"/>
                          </a:rPr>
                          <m:t>𝐶𝑙𝑜𝑐𝑘</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𝑃𝑒𝑟𝑖𝑜𝑑</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𝑃𝐺</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𝐺𝑒𝑛𝑒𝑟𝑎𝑡𝑜𝑟</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𝐵𝑙𝑜𝑐𝑘</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𝐷𝑒𝑙𝑎𝑦</m:t>
                        </m:r>
                        <m:r>
                          <a:rPr lang="en-US" b="0" i="1" smtClean="0">
                            <a:effectLst/>
                            <a:latin typeface="Cambria Math" panose="02040503050406030204" pitchFamily="18" charset="0"/>
                            <a:cs typeface="Arial" panose="020B0604020202020204" pitchFamily="34" charset="0"/>
                          </a:rPr>
                          <m:t>+</m:t>
                        </m:r>
                        <m:r>
                          <a:rPr lang="en-US" b="0" i="1" smtClean="0">
                            <a:effectLst/>
                            <a:latin typeface="Cambria Math" panose="02040503050406030204" pitchFamily="18" charset="0"/>
                            <a:cs typeface="Arial" panose="020B0604020202020204" pitchFamily="34" charset="0"/>
                          </a:rPr>
                          <m:t>𝐹𝑖𝑟𝑠𝑡</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𝐿𝑒𝑣𝑒𝑙</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𝐷𝑜𝑡</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𝐵𝑙𝑜𝑐𝑘</m:t>
                        </m:r>
                        <m:r>
                          <a:rPr lang="en-US" b="0" i="1" smtClean="0">
                            <a:effectLst/>
                            <a:latin typeface="Cambria Math" panose="02040503050406030204" pitchFamily="18" charset="0"/>
                            <a:cs typeface="Arial" panose="020B0604020202020204" pitchFamily="34" charset="0"/>
                          </a:rPr>
                          <m:t> </m:t>
                        </m:r>
                        <m:r>
                          <a:rPr lang="en-US" b="0" i="1" smtClean="0">
                            <a:effectLst/>
                            <a:latin typeface="Cambria Math" panose="02040503050406030204" pitchFamily="18" charset="0"/>
                            <a:cs typeface="Arial" panose="020B0604020202020204" pitchFamily="34" charset="0"/>
                          </a:rPr>
                          <m:t>𝐷𝑒𝑙𝑎𝑦</m:t>
                        </m:r>
                        <m:r>
                          <a:rPr lang="en-US" b="0" i="1" smtClean="0">
                            <a:effectLst/>
                            <a:latin typeface="Cambria Math" panose="02040503050406030204" pitchFamily="18" charset="0"/>
                            <a:cs typeface="Arial" panose="020B0604020202020204" pitchFamily="34" charset="0"/>
                          </a:rPr>
                          <m:t>)</m:t>
                        </m:r>
                      </m:num>
                      <m:den>
                        <m:r>
                          <a:rPr lang="en-US" b="0" i="1" smtClean="0">
                            <a:effectLst/>
                            <a:latin typeface="Cambria Math" panose="02040503050406030204" pitchFamily="18" charset="0"/>
                            <a:cs typeface="Arial" panose="020B0604020202020204" pitchFamily="34" charset="0"/>
                          </a:rPr>
                          <m:t>2</m:t>
                        </m:r>
                      </m:den>
                    </m:f>
                  </m:oMath>
                </a14:m>
                <a:endParaRPr lang="en-US" dirty="0"/>
              </a:p>
            </p:txBody>
          </p:sp>
        </mc:Choice>
        <mc:Fallback xmlns="">
          <p:sp>
            <p:nvSpPr>
              <p:cNvPr id="47" name="Rectangle 46"/>
              <p:cNvSpPr>
                <a:spLocks noRot="1" noChangeAspect="1" noMove="1" noResize="1" noEditPoints="1" noAdjustHandles="1" noChangeArrowheads="1" noChangeShapeType="1" noTextEdit="1"/>
              </p:cNvSpPr>
              <p:nvPr/>
            </p:nvSpPr>
            <p:spPr>
              <a:xfrm>
                <a:off x="1270083" y="5007033"/>
                <a:ext cx="6413615" cy="496354"/>
              </a:xfrm>
              <a:prstGeom prst="rect">
                <a:avLst/>
              </a:prstGeom>
              <a:blipFill rotWithShape="0">
                <a:blip r:embed="rId3"/>
                <a:stretch>
                  <a:fillRect l="-760" b="-7317"/>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2730023127"/>
              </p:ext>
            </p:extLst>
          </p:nvPr>
        </p:nvGraphicFramePr>
        <p:xfrm>
          <a:off x="8104488" y="2521274"/>
          <a:ext cx="3336398" cy="1128188"/>
        </p:xfrm>
        <a:graphic>
          <a:graphicData uri="http://schemas.openxmlformats.org/drawingml/2006/table">
            <a:tbl>
              <a:tblPr firstRow="1" bandRow="1">
                <a:tableStyleId>{5C22544A-7EE6-4342-B048-85BDC9FD1C3A}</a:tableStyleId>
              </a:tblPr>
              <a:tblGrid>
                <a:gridCol w="1668199"/>
                <a:gridCol w="1668199"/>
              </a:tblGrid>
              <a:tr h="282047">
                <a:tc>
                  <a:txBody>
                    <a:bodyPr/>
                    <a:lstStyle/>
                    <a:p>
                      <a:pPr marL="0" marR="0" algn="ctr">
                        <a:lnSpc>
                          <a:spcPct val="105000"/>
                        </a:lnSpc>
                        <a:spcBef>
                          <a:spcPts val="0"/>
                        </a:spcBef>
                        <a:spcAft>
                          <a:spcPts val="800"/>
                        </a:spcAft>
                        <a:tabLst>
                          <a:tab pos="457200" algn="l"/>
                        </a:tabLst>
                      </a:pPr>
                      <a:r>
                        <a:rPr lang="en-US" sz="1200" dirty="0">
                          <a:solidFill>
                            <a:srgbClr val="00000A"/>
                          </a:solidFill>
                          <a:effectLst/>
                          <a:latin typeface="Calibri"/>
                          <a:ea typeface="WenQuanYi Micro Hei"/>
                          <a:cs typeface="Arial"/>
                        </a:rPr>
                        <a:t>Block </a:t>
                      </a:r>
                    </a:p>
                  </a:txBody>
                  <a:tcPr marL="68580" marR="68580" marT="0" marB="0"/>
                </a:tc>
                <a:tc>
                  <a:txBody>
                    <a:bodyPr/>
                    <a:lstStyle/>
                    <a:p>
                      <a:pPr marL="0" marR="0" algn="ctr">
                        <a:lnSpc>
                          <a:spcPct val="105000"/>
                        </a:lnSpc>
                        <a:spcBef>
                          <a:spcPts val="0"/>
                        </a:spcBef>
                        <a:spcAft>
                          <a:spcPts val="800"/>
                        </a:spcAft>
                        <a:tabLst>
                          <a:tab pos="457200" algn="l"/>
                        </a:tabLst>
                      </a:pPr>
                      <a:r>
                        <a:rPr lang="en-US" sz="1200">
                          <a:solidFill>
                            <a:srgbClr val="00000A"/>
                          </a:solidFill>
                          <a:effectLst/>
                          <a:latin typeface="Calibri"/>
                          <a:ea typeface="WenQuanYi Micro Hei"/>
                          <a:cs typeface="Arial"/>
                        </a:rPr>
                        <a:t>Delay (ps)</a:t>
                      </a:r>
                    </a:p>
                  </a:txBody>
                  <a:tcPr marL="68580" marR="68580" marT="0" marB="0"/>
                </a:tc>
              </a:tr>
              <a:tr h="282047">
                <a:tc>
                  <a:txBody>
                    <a:bodyPr/>
                    <a:lstStyle/>
                    <a:p>
                      <a:pPr marL="0" marR="0" algn="ctr">
                        <a:lnSpc>
                          <a:spcPct val="105000"/>
                        </a:lnSpc>
                        <a:spcBef>
                          <a:spcPts val="0"/>
                        </a:spcBef>
                        <a:spcAft>
                          <a:spcPts val="800"/>
                        </a:spcAft>
                        <a:tabLst>
                          <a:tab pos="457200" algn="l"/>
                        </a:tabLst>
                      </a:pPr>
                      <a:r>
                        <a:rPr lang="en-US" sz="1200">
                          <a:solidFill>
                            <a:srgbClr val="00000A"/>
                          </a:solidFill>
                          <a:effectLst/>
                          <a:latin typeface="Calibri"/>
                          <a:ea typeface="WenQuanYi Micro Hei"/>
                          <a:cs typeface="Arial"/>
                        </a:rPr>
                        <a:t>PG generator</a:t>
                      </a:r>
                    </a:p>
                  </a:txBody>
                  <a:tcPr marL="68580" marR="68580" marT="0" marB="0"/>
                </a:tc>
                <a:tc>
                  <a:txBody>
                    <a:bodyPr/>
                    <a:lstStyle/>
                    <a:p>
                      <a:pPr marL="0" marR="0" algn="ctr">
                        <a:lnSpc>
                          <a:spcPct val="105000"/>
                        </a:lnSpc>
                        <a:spcBef>
                          <a:spcPts val="0"/>
                        </a:spcBef>
                        <a:spcAft>
                          <a:spcPts val="800"/>
                        </a:spcAft>
                        <a:tabLst>
                          <a:tab pos="457200" algn="l"/>
                        </a:tabLst>
                      </a:pPr>
                      <a:r>
                        <a:rPr lang="en-US" sz="1200">
                          <a:solidFill>
                            <a:srgbClr val="00000A"/>
                          </a:solidFill>
                          <a:effectLst/>
                          <a:latin typeface="Calibri"/>
                          <a:ea typeface="WenQuanYi Micro Hei"/>
                          <a:cs typeface="Arial"/>
                        </a:rPr>
                        <a:t>20 </a:t>
                      </a:r>
                    </a:p>
                  </a:txBody>
                  <a:tcPr marL="68580" marR="68580" marT="0" marB="0"/>
                </a:tc>
              </a:tr>
              <a:tr h="282047">
                <a:tc>
                  <a:txBody>
                    <a:bodyPr/>
                    <a:lstStyle/>
                    <a:p>
                      <a:pPr marL="0" marR="0" algn="ctr">
                        <a:lnSpc>
                          <a:spcPct val="105000"/>
                        </a:lnSpc>
                        <a:spcBef>
                          <a:spcPts val="0"/>
                        </a:spcBef>
                        <a:spcAft>
                          <a:spcPts val="800"/>
                        </a:spcAft>
                        <a:tabLst>
                          <a:tab pos="457200" algn="l"/>
                        </a:tabLst>
                      </a:pPr>
                      <a:r>
                        <a:rPr lang="en-US" sz="1200" dirty="0">
                          <a:solidFill>
                            <a:srgbClr val="00000A"/>
                          </a:solidFill>
                          <a:effectLst/>
                          <a:latin typeface="Calibri"/>
                          <a:ea typeface="WenQuanYi Micro Hei"/>
                          <a:cs typeface="Arial"/>
                        </a:rPr>
                        <a:t>Dot block</a:t>
                      </a:r>
                    </a:p>
                  </a:txBody>
                  <a:tcPr marL="68580" marR="68580" marT="0" marB="0"/>
                </a:tc>
                <a:tc>
                  <a:txBody>
                    <a:bodyPr/>
                    <a:lstStyle/>
                    <a:p>
                      <a:pPr marL="0" marR="0" algn="ctr">
                        <a:lnSpc>
                          <a:spcPct val="105000"/>
                        </a:lnSpc>
                        <a:spcBef>
                          <a:spcPts val="0"/>
                        </a:spcBef>
                        <a:spcAft>
                          <a:spcPts val="800"/>
                        </a:spcAft>
                        <a:tabLst>
                          <a:tab pos="457200" algn="l"/>
                        </a:tabLst>
                      </a:pPr>
                      <a:r>
                        <a:rPr lang="en-US" sz="1200">
                          <a:solidFill>
                            <a:srgbClr val="00000A"/>
                          </a:solidFill>
                          <a:effectLst/>
                          <a:latin typeface="Calibri"/>
                          <a:ea typeface="WenQuanYi Micro Hei"/>
                          <a:cs typeface="Arial"/>
                        </a:rPr>
                        <a:t>15</a:t>
                      </a:r>
                    </a:p>
                  </a:txBody>
                  <a:tcPr marL="68580" marR="68580" marT="0" marB="0"/>
                </a:tc>
              </a:tr>
              <a:tr h="282047">
                <a:tc>
                  <a:txBody>
                    <a:bodyPr/>
                    <a:lstStyle/>
                    <a:p>
                      <a:pPr marL="0" marR="0" algn="ctr">
                        <a:lnSpc>
                          <a:spcPct val="105000"/>
                        </a:lnSpc>
                        <a:spcBef>
                          <a:spcPts val="0"/>
                        </a:spcBef>
                        <a:spcAft>
                          <a:spcPts val="800"/>
                        </a:spcAft>
                        <a:tabLst>
                          <a:tab pos="457200" algn="l"/>
                        </a:tabLst>
                      </a:pPr>
                      <a:r>
                        <a:rPr lang="en-US" sz="1200" dirty="0">
                          <a:solidFill>
                            <a:srgbClr val="00000A"/>
                          </a:solidFill>
                          <a:effectLst/>
                          <a:latin typeface="Calibri"/>
                          <a:ea typeface="WenQuanYi Micro Hei"/>
                          <a:cs typeface="Arial"/>
                        </a:rPr>
                        <a:t>Sum generator</a:t>
                      </a:r>
                    </a:p>
                  </a:txBody>
                  <a:tcPr marL="68580" marR="68580" marT="0" marB="0"/>
                </a:tc>
                <a:tc>
                  <a:txBody>
                    <a:bodyPr/>
                    <a:lstStyle/>
                    <a:p>
                      <a:pPr marL="0" marR="0" algn="ctr">
                        <a:lnSpc>
                          <a:spcPct val="105000"/>
                        </a:lnSpc>
                        <a:spcBef>
                          <a:spcPts val="0"/>
                        </a:spcBef>
                        <a:spcAft>
                          <a:spcPts val="800"/>
                        </a:spcAft>
                        <a:tabLst>
                          <a:tab pos="457200" algn="l"/>
                        </a:tabLst>
                      </a:pPr>
                      <a:r>
                        <a:rPr lang="en-US" sz="1200" dirty="0">
                          <a:solidFill>
                            <a:srgbClr val="00000A"/>
                          </a:solidFill>
                          <a:effectLst/>
                          <a:latin typeface="Calibri"/>
                          <a:ea typeface="WenQuanYi Micro Hei"/>
                          <a:cs typeface="Arial"/>
                        </a:rPr>
                        <a:t>20</a:t>
                      </a:r>
                    </a:p>
                  </a:txBody>
                  <a:tcPr marL="68580" marR="68580" marT="0" marB="0"/>
                </a:tc>
              </a:tr>
            </a:tbl>
          </a:graphicData>
        </a:graphic>
      </p:graphicFrame>
      <p:sp>
        <p:nvSpPr>
          <p:cNvPr id="42" name="TextBox 41"/>
          <p:cNvSpPr txBox="1"/>
          <p:nvPr/>
        </p:nvSpPr>
        <p:spPr>
          <a:xfrm>
            <a:off x="7619137" y="3799935"/>
            <a:ext cx="4444743" cy="307777"/>
          </a:xfrm>
          <a:prstGeom prst="rect">
            <a:avLst/>
          </a:prstGeom>
          <a:noFill/>
        </p:spPr>
        <p:txBody>
          <a:bodyPr wrap="none" rtlCol="0">
            <a:spAutoFit/>
          </a:bodyPr>
          <a:lstStyle/>
          <a:p>
            <a:pPr algn="ctr"/>
            <a:r>
              <a:rPr lang="en-US" sz="1400" dirty="0" smtClean="0"/>
              <a:t>Table 2. Delay calculation for different blocks in a 8-bit KSA</a:t>
            </a:r>
            <a:endParaRPr lang="en-US" sz="1400" dirty="0"/>
          </a:p>
        </p:txBody>
      </p:sp>
      <p:sp>
        <p:nvSpPr>
          <p:cNvPr id="48" name="Rectangle 47"/>
          <p:cNvSpPr/>
          <p:nvPr/>
        </p:nvSpPr>
        <p:spPr>
          <a:xfrm>
            <a:off x="3384955" y="4120174"/>
            <a:ext cx="314510" cy="369332"/>
          </a:xfrm>
          <a:prstGeom prst="rect">
            <a:avLst/>
          </a:prstGeom>
        </p:spPr>
        <p:txBody>
          <a:bodyPr wrap="none">
            <a:spAutoFit/>
          </a:bodyPr>
          <a:lstStyle/>
          <a:p>
            <a:r>
              <a:rPr lang="en-US" dirty="0" smtClean="0">
                <a:effectLst/>
                <a:latin typeface="Calibri" panose="020F0502020204030204" pitchFamily="34" charset="0"/>
                <a:ea typeface="Calibri" panose="020F0502020204030204" pitchFamily="34" charset="0"/>
                <a:cs typeface="Arial" panose="020B0604020202020204" pitchFamily="34" charset="0"/>
              </a:rPr>
              <a:t>∆</a:t>
            </a:r>
            <a:endParaRPr lang="en-US" dirty="0"/>
          </a:p>
        </p:txBody>
      </p:sp>
      <p:cxnSp>
        <p:nvCxnSpPr>
          <p:cNvPr id="49" name="Straight Connector 48"/>
          <p:cNvCxnSpPr/>
          <p:nvPr/>
        </p:nvCxnSpPr>
        <p:spPr>
          <a:xfrm flipV="1">
            <a:off x="3729230" y="2181075"/>
            <a:ext cx="0" cy="2028016"/>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406733" y="2179368"/>
            <a:ext cx="0" cy="2028016"/>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Left-Right Arrow 50"/>
          <p:cNvSpPr/>
          <p:nvPr/>
        </p:nvSpPr>
        <p:spPr>
          <a:xfrm>
            <a:off x="3389837" y="3977491"/>
            <a:ext cx="363557" cy="863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2512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Leakage Power </a:t>
            </a:r>
          </a:p>
        </p:txBody>
      </p:sp>
      <p:graphicFrame>
        <p:nvGraphicFramePr>
          <p:cNvPr id="6" name="Chart 5"/>
          <p:cNvGraphicFramePr>
            <a:graphicFrameLocks/>
          </p:cNvGraphicFramePr>
          <p:nvPr>
            <p:extLst>
              <p:ext uri="{D42A27DB-BD31-4B8C-83A1-F6EECF244321}">
                <p14:modId xmlns:p14="http://schemas.microsoft.com/office/powerpoint/2010/main" val="3850396153"/>
              </p:ext>
            </p:extLst>
          </p:nvPr>
        </p:nvGraphicFramePr>
        <p:xfrm>
          <a:off x="5171960" y="1971674"/>
          <a:ext cx="5894023" cy="4001878"/>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4752975" y="5984033"/>
            <a:ext cx="7618194" cy="307777"/>
          </a:xfrm>
          <a:prstGeom prst="rect">
            <a:avLst/>
          </a:prstGeom>
        </p:spPr>
        <p:txBody>
          <a:bodyPr wrap="square">
            <a:spAutoFit/>
          </a:bodyPr>
          <a:lstStyle/>
          <a:p>
            <a:pPr algn="ctr"/>
            <a:r>
              <a:rPr lang="en-US" sz="1400" dirty="0" smtClean="0">
                <a:effectLst/>
                <a:latin typeface="Liberation Serif"/>
                <a:ea typeface="Droid Sans Fallback"/>
                <a:cs typeface="Calibri" panose="020F0502020204030204" pitchFamily="34" charset="0"/>
              </a:rPr>
              <a:t>Fig </a:t>
            </a:r>
            <a:r>
              <a:rPr lang="en-US" sz="1400" dirty="0">
                <a:latin typeface="Liberation Serif"/>
                <a:ea typeface="Droid Sans Fallback"/>
                <a:cs typeface="Calibri" panose="020F0502020204030204" pitchFamily="34" charset="0"/>
              </a:rPr>
              <a:t>4</a:t>
            </a:r>
            <a:r>
              <a:rPr lang="en-US" sz="1400" dirty="0" smtClean="0">
                <a:effectLst/>
                <a:latin typeface="Liberation Serif"/>
                <a:ea typeface="Droid Sans Fallback"/>
                <a:cs typeface="Calibri" panose="020F0502020204030204" pitchFamily="34" charset="0"/>
              </a:rPr>
              <a:t>. Leakage Power for 8-bit KSA with different width in sleep transistor</a:t>
            </a:r>
            <a:endParaRPr lang="en-US" sz="1400" dirty="0">
              <a:effectLst/>
              <a:latin typeface="Liberation Serif"/>
              <a:ea typeface="Droid Sans Fallback"/>
              <a:cs typeface="FreeSans"/>
            </a:endParaRPr>
          </a:p>
        </p:txBody>
      </p:sp>
      <p:graphicFrame>
        <p:nvGraphicFramePr>
          <p:cNvPr id="7" name="Table 6"/>
          <p:cNvGraphicFramePr>
            <a:graphicFrameLocks noGrp="1"/>
          </p:cNvGraphicFramePr>
          <p:nvPr>
            <p:extLst>
              <p:ext uri="{D42A27DB-BD31-4B8C-83A1-F6EECF244321}">
                <p14:modId xmlns:p14="http://schemas.microsoft.com/office/powerpoint/2010/main" val="515407889"/>
              </p:ext>
            </p:extLst>
          </p:nvPr>
        </p:nvGraphicFramePr>
        <p:xfrm>
          <a:off x="552449" y="2638424"/>
          <a:ext cx="3848100" cy="1781175"/>
        </p:xfrm>
        <a:graphic>
          <a:graphicData uri="http://schemas.openxmlformats.org/drawingml/2006/table">
            <a:tbl>
              <a:tblPr firstRow="1" bandRow="1">
                <a:tableStyleId>{5C22544A-7EE6-4342-B048-85BDC9FD1C3A}</a:tableStyleId>
              </a:tblPr>
              <a:tblGrid>
                <a:gridCol w="1219201"/>
                <a:gridCol w="1346199"/>
                <a:gridCol w="1282700"/>
              </a:tblGrid>
              <a:tr h="506015">
                <a:tc>
                  <a:txBody>
                    <a:bodyPr/>
                    <a:lstStyle/>
                    <a:p>
                      <a:pPr algn="ctr"/>
                      <a:endParaRPr lang="en-US" dirty="0"/>
                    </a:p>
                  </a:txBody>
                  <a:tcPr/>
                </a:tc>
                <a:tc>
                  <a:txBody>
                    <a:bodyPr/>
                    <a:lstStyle/>
                    <a:p>
                      <a:pPr algn="ctr"/>
                      <a:r>
                        <a:rPr lang="en-US" sz="1400" dirty="0" smtClean="0"/>
                        <a:t>Leakage P (</a:t>
                      </a:r>
                      <a:r>
                        <a:rPr lang="en-US" sz="1400" dirty="0" err="1" smtClean="0"/>
                        <a:t>uw</a:t>
                      </a:r>
                      <a:r>
                        <a:rPr lang="en-US" sz="1400" dirty="0" smtClean="0"/>
                        <a:t>)</a:t>
                      </a:r>
                      <a:endParaRPr lang="en-US" sz="1400" dirty="0"/>
                    </a:p>
                  </a:txBody>
                  <a:tcPr/>
                </a:tc>
                <a:tc>
                  <a:txBody>
                    <a:bodyPr/>
                    <a:lstStyle/>
                    <a:p>
                      <a:pPr algn="ctr"/>
                      <a:r>
                        <a:rPr lang="en-US" sz="1400" dirty="0" smtClean="0"/>
                        <a:t>Delay (</a:t>
                      </a:r>
                      <a:r>
                        <a:rPr lang="en-US" sz="1400" dirty="0" err="1" smtClean="0"/>
                        <a:t>ps</a:t>
                      </a:r>
                      <a:r>
                        <a:rPr lang="en-US" sz="1400" dirty="0" smtClean="0"/>
                        <a:t>)</a:t>
                      </a:r>
                      <a:endParaRPr lang="en-US" sz="1400" dirty="0"/>
                    </a:p>
                  </a:txBody>
                  <a:tcPr/>
                </a:tc>
              </a:tr>
              <a:tr h="714375">
                <a:tc>
                  <a:txBody>
                    <a:bodyPr/>
                    <a:lstStyle/>
                    <a:p>
                      <a:pPr algn="ctr"/>
                      <a:r>
                        <a:rPr lang="en-US" sz="1400" dirty="0" smtClean="0"/>
                        <a:t>Without</a:t>
                      </a:r>
                      <a:r>
                        <a:rPr lang="en-US" sz="1400" baseline="0" dirty="0" smtClean="0"/>
                        <a:t> Power Gating</a:t>
                      </a:r>
                      <a:endParaRPr lang="en-US" sz="1400" dirty="0"/>
                    </a:p>
                  </a:txBody>
                  <a:tcPr/>
                </a:tc>
                <a:tc>
                  <a:txBody>
                    <a:bodyPr/>
                    <a:lstStyle/>
                    <a:p>
                      <a:pPr algn="ctr"/>
                      <a:r>
                        <a:rPr lang="en-US" dirty="0" smtClean="0"/>
                        <a:t>2.466</a:t>
                      </a:r>
                      <a:endParaRPr lang="en-US" dirty="0"/>
                    </a:p>
                  </a:txBody>
                  <a:tcPr/>
                </a:tc>
                <a:tc>
                  <a:txBody>
                    <a:bodyPr/>
                    <a:lstStyle/>
                    <a:p>
                      <a:pPr algn="ctr"/>
                      <a:r>
                        <a:rPr lang="en-US" dirty="0" smtClean="0"/>
                        <a:t>158</a:t>
                      </a:r>
                      <a:endParaRPr lang="en-US" dirty="0"/>
                    </a:p>
                  </a:txBody>
                  <a:tcPr/>
                </a:tc>
              </a:tr>
              <a:tr h="560785">
                <a:tc>
                  <a:txBody>
                    <a:bodyPr/>
                    <a:lstStyle/>
                    <a:p>
                      <a:pPr algn="ctr"/>
                      <a:r>
                        <a:rPr lang="en-US" sz="1400" dirty="0" smtClean="0"/>
                        <a:t>With</a:t>
                      </a:r>
                      <a:r>
                        <a:rPr lang="en-US" sz="1400" baseline="0" dirty="0" smtClean="0"/>
                        <a:t> Power Gating</a:t>
                      </a:r>
                      <a:endParaRPr lang="en-US" sz="1400" dirty="0"/>
                    </a:p>
                  </a:txBody>
                  <a:tcPr/>
                </a:tc>
                <a:tc>
                  <a:txBody>
                    <a:bodyPr/>
                    <a:lstStyle/>
                    <a:p>
                      <a:pPr algn="ctr"/>
                      <a:r>
                        <a:rPr lang="en-US" dirty="0" smtClean="0"/>
                        <a:t>2.375</a:t>
                      </a:r>
                      <a:endParaRPr lang="en-US" dirty="0"/>
                    </a:p>
                  </a:txBody>
                  <a:tcPr/>
                </a:tc>
                <a:tc>
                  <a:txBody>
                    <a:bodyPr/>
                    <a:lstStyle/>
                    <a:p>
                      <a:pPr algn="ctr"/>
                      <a:r>
                        <a:rPr lang="en-US" dirty="0" smtClean="0"/>
                        <a:t>165.23</a:t>
                      </a:r>
                      <a:endParaRPr lang="en-US" dirty="0"/>
                    </a:p>
                  </a:txBody>
                  <a:tcPr/>
                </a:tc>
              </a:tr>
            </a:tbl>
          </a:graphicData>
        </a:graphic>
      </p:graphicFrame>
    </p:spTree>
    <p:extLst>
      <p:ext uri="{BB962C8B-B14F-4D97-AF65-F5344CB8AC3E}">
        <p14:creationId xmlns:p14="http://schemas.microsoft.com/office/powerpoint/2010/main" val="2329360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Power</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4419500"/>
              </p:ext>
            </p:extLst>
          </p:nvPr>
        </p:nvGraphicFramePr>
        <p:xfrm>
          <a:off x="3962400" y="2084388"/>
          <a:ext cx="8059738" cy="40227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e 3"/>
          <p:cNvGraphicFramePr>
            <a:graphicFrameLocks noGrp="1"/>
          </p:cNvGraphicFramePr>
          <p:nvPr>
            <p:extLst>
              <p:ext uri="{D42A27DB-BD31-4B8C-83A1-F6EECF244321}">
                <p14:modId xmlns:p14="http://schemas.microsoft.com/office/powerpoint/2010/main" val="837274963"/>
              </p:ext>
            </p:extLst>
          </p:nvPr>
        </p:nvGraphicFramePr>
        <p:xfrm>
          <a:off x="428624" y="2847974"/>
          <a:ext cx="3486150" cy="1781175"/>
        </p:xfrm>
        <a:graphic>
          <a:graphicData uri="http://schemas.openxmlformats.org/drawingml/2006/table">
            <a:tbl>
              <a:tblPr firstRow="1" bandRow="1">
                <a:tableStyleId>{5C22544A-7EE6-4342-B048-85BDC9FD1C3A}</a:tableStyleId>
              </a:tblPr>
              <a:tblGrid>
                <a:gridCol w="1162050"/>
                <a:gridCol w="1162050"/>
                <a:gridCol w="1162050"/>
              </a:tblGrid>
              <a:tr h="506015">
                <a:tc>
                  <a:txBody>
                    <a:bodyPr/>
                    <a:lstStyle/>
                    <a:p>
                      <a:pPr algn="ctr"/>
                      <a:endParaRPr lang="en-US" dirty="0"/>
                    </a:p>
                  </a:txBody>
                  <a:tcPr/>
                </a:tc>
                <a:tc>
                  <a:txBody>
                    <a:bodyPr/>
                    <a:lstStyle/>
                    <a:p>
                      <a:pPr algn="ctr"/>
                      <a:r>
                        <a:rPr lang="en-US" sz="1400" dirty="0" smtClean="0"/>
                        <a:t>Active P (</a:t>
                      </a:r>
                      <a:r>
                        <a:rPr lang="en-US" sz="1400" dirty="0" err="1" smtClean="0"/>
                        <a:t>uw</a:t>
                      </a:r>
                      <a:r>
                        <a:rPr lang="en-US" sz="1400" dirty="0" smtClean="0"/>
                        <a:t>)</a:t>
                      </a:r>
                      <a:endParaRPr lang="en-US" sz="1400" dirty="0"/>
                    </a:p>
                  </a:txBody>
                  <a:tcPr/>
                </a:tc>
                <a:tc>
                  <a:txBody>
                    <a:bodyPr/>
                    <a:lstStyle/>
                    <a:p>
                      <a:pPr algn="ctr"/>
                      <a:r>
                        <a:rPr lang="en-US" sz="1400" dirty="0" smtClean="0"/>
                        <a:t>Delay (</a:t>
                      </a:r>
                      <a:r>
                        <a:rPr lang="en-US" sz="1400" dirty="0" err="1" smtClean="0"/>
                        <a:t>ps</a:t>
                      </a:r>
                      <a:r>
                        <a:rPr lang="en-US" sz="1400" dirty="0" smtClean="0"/>
                        <a:t>)</a:t>
                      </a:r>
                      <a:endParaRPr lang="en-US" sz="1400" dirty="0"/>
                    </a:p>
                  </a:txBody>
                  <a:tcPr/>
                </a:tc>
              </a:tr>
              <a:tr h="714375">
                <a:tc>
                  <a:txBody>
                    <a:bodyPr/>
                    <a:lstStyle/>
                    <a:p>
                      <a:pPr algn="ctr"/>
                      <a:r>
                        <a:rPr lang="en-US" sz="1400" dirty="0" smtClean="0"/>
                        <a:t>Without</a:t>
                      </a:r>
                      <a:r>
                        <a:rPr lang="en-US" sz="1400" baseline="0" dirty="0" smtClean="0"/>
                        <a:t> Power Gating</a:t>
                      </a:r>
                      <a:endParaRPr lang="en-US" sz="1400" dirty="0"/>
                    </a:p>
                  </a:txBody>
                  <a:tcPr/>
                </a:tc>
                <a:tc>
                  <a:txBody>
                    <a:bodyPr/>
                    <a:lstStyle/>
                    <a:p>
                      <a:pPr algn="ctr"/>
                      <a:r>
                        <a:rPr lang="en-US" dirty="0" smtClean="0"/>
                        <a:t>405</a:t>
                      </a:r>
                      <a:endParaRPr lang="en-US" dirty="0"/>
                    </a:p>
                  </a:txBody>
                  <a:tcPr/>
                </a:tc>
                <a:tc>
                  <a:txBody>
                    <a:bodyPr/>
                    <a:lstStyle/>
                    <a:p>
                      <a:pPr algn="ctr"/>
                      <a:r>
                        <a:rPr lang="en-US" dirty="0" smtClean="0"/>
                        <a:t>158</a:t>
                      </a:r>
                      <a:endParaRPr lang="en-US" dirty="0"/>
                    </a:p>
                  </a:txBody>
                  <a:tcPr/>
                </a:tc>
              </a:tr>
              <a:tr h="560785">
                <a:tc>
                  <a:txBody>
                    <a:bodyPr/>
                    <a:lstStyle/>
                    <a:p>
                      <a:pPr algn="ctr"/>
                      <a:r>
                        <a:rPr lang="en-US" sz="1400" dirty="0" smtClean="0"/>
                        <a:t>With</a:t>
                      </a:r>
                      <a:r>
                        <a:rPr lang="en-US" sz="1400" baseline="0" dirty="0" smtClean="0"/>
                        <a:t> Power Gating</a:t>
                      </a:r>
                      <a:endParaRPr lang="en-US" sz="1400" dirty="0"/>
                    </a:p>
                  </a:txBody>
                  <a:tcPr/>
                </a:tc>
                <a:tc>
                  <a:txBody>
                    <a:bodyPr/>
                    <a:lstStyle/>
                    <a:p>
                      <a:pPr algn="ctr"/>
                      <a:r>
                        <a:rPr lang="en-US" dirty="0" smtClean="0"/>
                        <a:t>263</a:t>
                      </a:r>
                      <a:endParaRPr lang="en-US" dirty="0"/>
                    </a:p>
                  </a:txBody>
                  <a:tcPr/>
                </a:tc>
                <a:tc>
                  <a:txBody>
                    <a:bodyPr/>
                    <a:lstStyle/>
                    <a:p>
                      <a:pPr algn="ctr"/>
                      <a:r>
                        <a:rPr lang="en-US" dirty="0" smtClean="0"/>
                        <a:t>165.23</a:t>
                      </a:r>
                      <a:endParaRPr lang="en-US" dirty="0"/>
                    </a:p>
                  </a:txBody>
                  <a:tcPr/>
                </a:tc>
              </a:tr>
            </a:tbl>
          </a:graphicData>
        </a:graphic>
      </p:graphicFrame>
      <p:sp>
        <p:nvSpPr>
          <p:cNvPr id="5" name="Rectangle 4"/>
          <p:cNvSpPr/>
          <p:nvPr/>
        </p:nvSpPr>
        <p:spPr>
          <a:xfrm>
            <a:off x="4752975" y="5984033"/>
            <a:ext cx="7618194" cy="307777"/>
          </a:xfrm>
          <a:prstGeom prst="rect">
            <a:avLst/>
          </a:prstGeom>
        </p:spPr>
        <p:txBody>
          <a:bodyPr wrap="square">
            <a:spAutoFit/>
          </a:bodyPr>
          <a:lstStyle/>
          <a:p>
            <a:pPr algn="ctr"/>
            <a:r>
              <a:rPr lang="en-US" sz="1400" dirty="0" smtClean="0">
                <a:effectLst/>
                <a:latin typeface="Liberation Serif"/>
                <a:ea typeface="Droid Sans Fallback"/>
                <a:cs typeface="Calibri" panose="020F0502020204030204" pitchFamily="34" charset="0"/>
              </a:rPr>
              <a:t>Fig </a:t>
            </a:r>
            <a:r>
              <a:rPr lang="en-US" sz="1400" dirty="0">
                <a:latin typeface="Liberation Serif"/>
                <a:ea typeface="Droid Sans Fallback"/>
                <a:cs typeface="Calibri" panose="020F0502020204030204" pitchFamily="34" charset="0"/>
              </a:rPr>
              <a:t>4</a:t>
            </a:r>
            <a:r>
              <a:rPr lang="en-US" sz="1400" dirty="0" smtClean="0">
                <a:effectLst/>
                <a:latin typeface="Liberation Serif"/>
                <a:ea typeface="Droid Sans Fallback"/>
                <a:cs typeface="Calibri" panose="020F0502020204030204" pitchFamily="34" charset="0"/>
              </a:rPr>
              <a:t>. Active Power for 8-bit KSA with different width in sleep transistor</a:t>
            </a:r>
            <a:endParaRPr lang="en-US" sz="1400" dirty="0">
              <a:effectLst/>
              <a:latin typeface="Liberation Serif"/>
              <a:ea typeface="Droid Sans Fallback"/>
              <a:cs typeface="FreeSans"/>
            </a:endParaRPr>
          </a:p>
        </p:txBody>
      </p:sp>
    </p:spTree>
    <p:extLst>
      <p:ext uri="{BB962C8B-B14F-4D97-AF65-F5344CB8AC3E}">
        <p14:creationId xmlns:p14="http://schemas.microsoft.com/office/powerpoint/2010/main" val="962780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 Pros</a:t>
            </a:r>
          </a:p>
          <a:p>
            <a:pPr lvl="1">
              <a:buFont typeface="Wingdings" pitchFamily="2" charset="2"/>
              <a:buChar char="§"/>
            </a:pPr>
            <a:r>
              <a:rPr lang="en-US" dirty="0" smtClean="0"/>
              <a:t>Reducing leakage power</a:t>
            </a:r>
          </a:p>
          <a:p>
            <a:pPr lvl="1">
              <a:buFont typeface="Wingdings" pitchFamily="2" charset="2"/>
              <a:buChar char="§"/>
            </a:pPr>
            <a:r>
              <a:rPr lang="en-US" dirty="0" smtClean="0"/>
              <a:t>Reducing active power</a:t>
            </a:r>
          </a:p>
          <a:p>
            <a:pPr>
              <a:buFont typeface="Wingdings" pitchFamily="2" charset="2"/>
              <a:buChar char="§"/>
            </a:pPr>
            <a:r>
              <a:rPr lang="en-US" dirty="0" smtClean="0"/>
              <a:t> Cons</a:t>
            </a:r>
          </a:p>
          <a:p>
            <a:pPr lvl="1">
              <a:buFont typeface="Wingdings" pitchFamily="2" charset="2"/>
              <a:buChar char="§"/>
            </a:pPr>
            <a:r>
              <a:rPr lang="en-US" dirty="0" smtClean="0"/>
              <a:t>Delay into the critical path, but not that much</a:t>
            </a:r>
          </a:p>
          <a:p>
            <a:pPr lvl="1">
              <a:buFont typeface="Wingdings" pitchFamily="2" charset="2"/>
              <a:buChar char="§"/>
            </a:pPr>
            <a:r>
              <a:rPr lang="en-US" dirty="0" smtClean="0"/>
              <a:t>Area</a:t>
            </a:r>
          </a:p>
          <a:p>
            <a:endParaRPr lang="en-US" dirty="0" smtClean="0"/>
          </a:p>
          <a:p>
            <a:endParaRPr lang="en-US" dirty="0"/>
          </a:p>
        </p:txBody>
      </p:sp>
    </p:spTree>
    <p:extLst>
      <p:ext uri="{BB962C8B-B14F-4D97-AF65-F5344CB8AC3E}">
        <p14:creationId xmlns:p14="http://schemas.microsoft.com/office/powerpoint/2010/main" val="4250082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Works</a:t>
            </a:r>
            <a:endParaRPr lang="en-US" dirty="0"/>
          </a:p>
        </p:txBody>
      </p:sp>
      <p:sp>
        <p:nvSpPr>
          <p:cNvPr id="3" name="Content Placeholder 2"/>
          <p:cNvSpPr>
            <a:spLocks noGrp="1"/>
          </p:cNvSpPr>
          <p:nvPr>
            <p:ph idx="1"/>
          </p:nvPr>
        </p:nvSpPr>
        <p:spPr>
          <a:xfrm>
            <a:off x="1111910" y="2079820"/>
            <a:ext cx="10058400" cy="4023360"/>
          </a:xfrm>
        </p:spPr>
        <p:txBody>
          <a:bodyPr/>
          <a:lstStyle/>
          <a:p>
            <a:pPr>
              <a:buFont typeface="Wingdings" pitchFamily="2" charset="2"/>
              <a:buChar char="§"/>
            </a:pPr>
            <a:r>
              <a:rPr lang="en-US" dirty="0"/>
              <a:t> </a:t>
            </a:r>
            <a:r>
              <a:rPr lang="en-US" dirty="0" smtClean="0"/>
              <a:t>Having more than one clock skew and put more than one level into a PARK mode efficiently</a:t>
            </a:r>
          </a:p>
          <a:p>
            <a:pPr>
              <a:buFont typeface="Wingdings" pitchFamily="2" charset="2"/>
              <a:buChar char="§"/>
            </a:pPr>
            <a:r>
              <a:rPr lang="en-US" dirty="0"/>
              <a:t> </a:t>
            </a:r>
            <a:r>
              <a:rPr lang="en-US" dirty="0" smtClean="0"/>
              <a:t>Power-delay calculation for 16 bit, 32 bit KSA</a:t>
            </a:r>
          </a:p>
          <a:p>
            <a:pPr>
              <a:buFont typeface="Wingdings" pitchFamily="2" charset="2"/>
              <a:buChar char="§"/>
            </a:pPr>
            <a:r>
              <a:rPr lang="en-US" dirty="0"/>
              <a:t> </a:t>
            </a:r>
            <a:r>
              <a:rPr lang="en-US" dirty="0" smtClean="0"/>
              <a:t>Comparison with different parallel prefix adders</a:t>
            </a:r>
          </a:p>
          <a:p>
            <a:pPr>
              <a:buFont typeface="Wingdings" pitchFamily="2" charset="2"/>
              <a:buChar char="§"/>
            </a:pPr>
            <a:endParaRPr lang="en-US" dirty="0"/>
          </a:p>
        </p:txBody>
      </p:sp>
    </p:spTree>
    <p:extLst>
      <p:ext uri="{BB962C8B-B14F-4D97-AF65-F5344CB8AC3E}">
        <p14:creationId xmlns:p14="http://schemas.microsoft.com/office/powerpoint/2010/main" val="2695543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dirty="0"/>
              <a:t>[1] </a:t>
            </a:r>
            <a:r>
              <a:rPr lang="en-US" dirty="0">
                <a:hlinkClick r:id="rId2"/>
              </a:rPr>
              <a:t>http://</a:t>
            </a:r>
            <a:r>
              <a:rPr lang="en-US" dirty="0" smtClean="0">
                <a:hlinkClick r:id="rId2"/>
              </a:rPr>
              <a:t>en.wikipedia.org/wiki/Kogge%E2%80%93Stone_adder</a:t>
            </a:r>
            <a:endParaRPr lang="en-US" dirty="0" smtClean="0"/>
          </a:p>
          <a:p>
            <a:r>
              <a:rPr lang="en-US" dirty="0" smtClean="0"/>
              <a:t>[2] </a:t>
            </a:r>
            <a:r>
              <a:rPr lang="en-US" u="sng" dirty="0" err="1">
                <a:hlinkClick r:id="rId3"/>
              </a:rPr>
              <a:t>Suhwan</a:t>
            </a:r>
            <a:r>
              <a:rPr lang="en-US" u="sng" dirty="0">
                <a:hlinkClick r:id="rId3"/>
              </a:rPr>
              <a:t> Kim</a:t>
            </a:r>
            <a:r>
              <a:rPr lang="en-US" dirty="0"/>
              <a:t> ; Seoul Nat. Univ., Seoul ; </a:t>
            </a:r>
            <a:r>
              <a:rPr lang="en-US" u="sng" dirty="0" err="1">
                <a:hlinkClick r:id="rId4"/>
              </a:rPr>
              <a:t>Kosonocky</a:t>
            </a:r>
            <a:r>
              <a:rPr lang="en-US" u="sng" dirty="0">
                <a:hlinkClick r:id="rId4"/>
              </a:rPr>
              <a:t>, S.V.</a:t>
            </a:r>
            <a:r>
              <a:rPr lang="en-US" dirty="0"/>
              <a:t> ; </a:t>
            </a:r>
            <a:r>
              <a:rPr lang="en-US" u="sng" dirty="0" err="1">
                <a:hlinkClick r:id="rId5"/>
              </a:rPr>
              <a:t>Knebel</a:t>
            </a:r>
            <a:r>
              <a:rPr lang="en-US" u="sng" dirty="0">
                <a:hlinkClick r:id="rId5"/>
              </a:rPr>
              <a:t>, D.R.</a:t>
            </a:r>
            <a:r>
              <a:rPr lang="en-US" dirty="0"/>
              <a:t> ; </a:t>
            </a:r>
            <a:r>
              <a:rPr lang="en-US" u="sng" dirty="0" err="1">
                <a:hlinkClick r:id="rId6"/>
              </a:rPr>
              <a:t>Stawiasz</a:t>
            </a:r>
            <a:r>
              <a:rPr lang="en-US" u="sng" dirty="0">
                <a:hlinkClick r:id="rId6"/>
              </a:rPr>
              <a:t>, K.</a:t>
            </a:r>
            <a:r>
              <a:rPr lang="en-US" dirty="0"/>
              <a:t>, “A Multi-Mode Power Gating Structure for Low-Voltage Deep-Submicron CMOS ICs”, IEEE Transactions, </a:t>
            </a:r>
            <a:r>
              <a:rPr lang="en-US" u="sng" dirty="0">
                <a:hlinkClick r:id="rId7"/>
              </a:rPr>
              <a:t>IEEE Circuits and Systems Society</a:t>
            </a:r>
            <a:r>
              <a:rPr lang="en-US" dirty="0"/>
              <a:t>, Volume:54 ,  </a:t>
            </a:r>
            <a:r>
              <a:rPr lang="en-US" u="sng" dirty="0">
                <a:hlinkClick r:id="rId8"/>
              </a:rPr>
              <a:t>Issue: 7</a:t>
            </a:r>
            <a:r>
              <a:rPr lang="en-US" dirty="0"/>
              <a:t>, July 2007</a:t>
            </a:r>
            <a:r>
              <a:rPr lang="en-US" dirty="0" smtClean="0"/>
              <a:t>.</a:t>
            </a:r>
          </a:p>
          <a:p>
            <a:r>
              <a:rPr lang="en-US" dirty="0" smtClean="0"/>
              <a:t>[3] </a:t>
            </a:r>
            <a:r>
              <a:rPr lang="en-US" dirty="0"/>
              <a:t>Jan M. </a:t>
            </a:r>
            <a:r>
              <a:rPr lang="en-US" dirty="0" err="1"/>
              <a:t>Rabaey</a:t>
            </a:r>
            <a:r>
              <a:rPr lang="en-US" dirty="0"/>
              <a:t>, </a:t>
            </a:r>
            <a:r>
              <a:rPr lang="en-US" dirty="0" err="1"/>
              <a:t>Anantha</a:t>
            </a:r>
            <a:r>
              <a:rPr lang="en-US" dirty="0"/>
              <a:t> </a:t>
            </a:r>
            <a:r>
              <a:rPr lang="en-US" dirty="0" err="1"/>
              <a:t>Chandrakasan</a:t>
            </a:r>
            <a:r>
              <a:rPr lang="en-US" dirty="0"/>
              <a:t>, </a:t>
            </a:r>
            <a:r>
              <a:rPr lang="en-US" dirty="0" err="1"/>
              <a:t>Borivoje</a:t>
            </a:r>
            <a:r>
              <a:rPr lang="en-US" dirty="0"/>
              <a:t> </a:t>
            </a:r>
            <a:r>
              <a:rPr lang="en-US" dirty="0" err="1"/>
              <a:t>Nikolic</a:t>
            </a:r>
            <a:r>
              <a:rPr lang="en-US" dirty="0"/>
              <a:t>, “Digital Integrated Circuits: A Design Perspective”, Second </a:t>
            </a:r>
            <a:r>
              <a:rPr lang="en-US" dirty="0" err="1"/>
              <a:t>Editon</a:t>
            </a:r>
            <a:r>
              <a:rPr lang="en-US" dirty="0"/>
              <a:t>, 2003.</a:t>
            </a:r>
          </a:p>
        </p:txBody>
      </p:sp>
    </p:spTree>
    <p:extLst>
      <p:ext uri="{BB962C8B-B14F-4D97-AF65-F5344CB8AC3E}">
        <p14:creationId xmlns:p14="http://schemas.microsoft.com/office/powerpoint/2010/main" val="22353515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thank-yo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44886" y="0"/>
            <a:ext cx="8347113" cy="6345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82197" y="859315"/>
            <a:ext cx="2764668" cy="830997"/>
          </a:xfrm>
          <a:prstGeom prst="rect">
            <a:avLst/>
          </a:prstGeom>
          <a:noFill/>
        </p:spPr>
        <p:txBody>
          <a:bodyPr wrap="none" rtlCol="0">
            <a:spAutoFit/>
          </a:bodyPr>
          <a:lstStyle/>
          <a:p>
            <a:r>
              <a:rPr lang="en-US" sz="4800" b="1" i="1" dirty="0"/>
              <a:t>Q</a:t>
            </a:r>
            <a:r>
              <a:rPr lang="en-US" sz="4800" b="1" i="1" dirty="0" smtClean="0"/>
              <a:t>uestion?</a:t>
            </a:r>
            <a:endParaRPr lang="en-US" sz="4800" b="1" i="1" dirty="0"/>
          </a:p>
        </p:txBody>
      </p:sp>
    </p:spTree>
    <p:extLst>
      <p:ext uri="{BB962C8B-B14F-4D97-AF65-F5344CB8AC3E}">
        <p14:creationId xmlns:p14="http://schemas.microsoft.com/office/powerpoint/2010/main" val="465477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6" name="Content Placeholder 2"/>
          <p:cNvSpPr>
            <a:spLocks noGrp="1"/>
          </p:cNvSpPr>
          <p:nvPr>
            <p:ph idx="1"/>
          </p:nvPr>
        </p:nvSpPr>
        <p:spPr>
          <a:xfrm>
            <a:off x="1097280" y="1845734"/>
            <a:ext cx="10058400" cy="4023360"/>
          </a:xfrm>
        </p:spPr>
        <p:txBody>
          <a:bodyPr/>
          <a:lstStyle/>
          <a:p>
            <a:pPr lvl="1">
              <a:lnSpc>
                <a:spcPct val="200000"/>
              </a:lnSpc>
              <a:buFont typeface="Wingdings" panose="05000000000000000000" pitchFamily="2" charset="2"/>
              <a:buChar char="§"/>
            </a:pPr>
            <a:r>
              <a:rPr lang="en-US" dirty="0" smtClean="0"/>
              <a:t>Power dissipation is a critical constraint</a:t>
            </a:r>
          </a:p>
          <a:p>
            <a:pPr lvl="2">
              <a:lnSpc>
                <a:spcPct val="200000"/>
              </a:lnSpc>
              <a:buFont typeface="Wingdings" panose="05000000000000000000" pitchFamily="2" charset="2"/>
              <a:buChar char="§"/>
            </a:pPr>
            <a:r>
              <a:rPr lang="en-US" dirty="0" smtClean="0"/>
              <a:t>Portable </a:t>
            </a:r>
            <a:r>
              <a:rPr lang="en-US" dirty="0" err="1" smtClean="0"/>
              <a:t>SoCs</a:t>
            </a:r>
            <a:endParaRPr lang="en-US" dirty="0" smtClean="0"/>
          </a:p>
          <a:p>
            <a:pPr lvl="1">
              <a:lnSpc>
                <a:spcPct val="200000"/>
              </a:lnSpc>
              <a:buFont typeface="Wingdings" panose="05000000000000000000" pitchFamily="2" charset="2"/>
              <a:buChar char="§"/>
            </a:pPr>
            <a:r>
              <a:rPr lang="en-US" dirty="0" smtClean="0"/>
              <a:t>Adders </a:t>
            </a:r>
          </a:p>
          <a:p>
            <a:pPr lvl="2">
              <a:lnSpc>
                <a:spcPct val="200000"/>
              </a:lnSpc>
              <a:buFont typeface="Wingdings" panose="05000000000000000000" pitchFamily="2" charset="2"/>
              <a:buChar char="§"/>
            </a:pPr>
            <a:r>
              <a:rPr lang="en-US" dirty="0" smtClean="0"/>
              <a:t>Digital Signal Processors</a:t>
            </a:r>
          </a:p>
          <a:p>
            <a:pPr lvl="2">
              <a:lnSpc>
                <a:spcPct val="200000"/>
              </a:lnSpc>
              <a:buFont typeface="Wingdings" panose="05000000000000000000" pitchFamily="2" charset="2"/>
              <a:buChar char="§"/>
            </a:pPr>
            <a:r>
              <a:rPr lang="en-US" dirty="0" smtClean="0"/>
              <a:t>Other operations like subtraction, multiplication, …</a:t>
            </a:r>
          </a:p>
          <a:p>
            <a:pPr marL="201168" lvl="1" indent="0">
              <a:buNone/>
            </a:pPr>
            <a:endParaRPr lang="en-US" dirty="0" smtClean="0"/>
          </a:p>
          <a:p>
            <a:pPr lvl="1">
              <a:buFont typeface="Wingdings" panose="05000000000000000000" pitchFamily="2" charset="2"/>
              <a:buChar char="§"/>
            </a:pPr>
            <a:endParaRPr lang="en-US" dirty="0" smtClean="0"/>
          </a:p>
          <a:p>
            <a:pPr marL="0" indent="0">
              <a:buNone/>
            </a:pPr>
            <a:endParaRPr lang="en-US" dirty="0"/>
          </a:p>
        </p:txBody>
      </p:sp>
    </p:spTree>
    <p:extLst>
      <p:ext uri="{BB962C8B-B14F-4D97-AF65-F5344CB8AC3E}">
        <p14:creationId xmlns:p14="http://schemas.microsoft.com/office/powerpoint/2010/main" val="654670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1773715" y="2192357"/>
            <a:ext cx="4275463" cy="2008736"/>
            <a:chOff x="1773715" y="2192357"/>
            <a:chExt cx="4275463" cy="2008736"/>
          </a:xfrm>
        </p:grpSpPr>
        <p:sp>
          <p:nvSpPr>
            <p:cNvPr id="4" name="Rounded Rectangle 3"/>
            <p:cNvSpPr/>
            <p:nvPr/>
          </p:nvSpPr>
          <p:spPr>
            <a:xfrm>
              <a:off x="1773716"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11" name="Rounded Rectangle 10"/>
            <p:cNvSpPr/>
            <p:nvPr/>
          </p:nvSpPr>
          <p:spPr>
            <a:xfrm>
              <a:off x="2319969"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18" name="Rounded Rectangle 17"/>
            <p:cNvSpPr/>
            <p:nvPr/>
          </p:nvSpPr>
          <p:spPr>
            <a:xfrm>
              <a:off x="2866222"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19" name="Rounded Rectangle 18"/>
            <p:cNvSpPr/>
            <p:nvPr/>
          </p:nvSpPr>
          <p:spPr>
            <a:xfrm>
              <a:off x="3412475"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20" name="Rounded Rectangle 19"/>
            <p:cNvSpPr/>
            <p:nvPr/>
          </p:nvSpPr>
          <p:spPr>
            <a:xfrm>
              <a:off x="3958728"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21" name="Rounded Rectangle 20"/>
            <p:cNvSpPr/>
            <p:nvPr/>
          </p:nvSpPr>
          <p:spPr>
            <a:xfrm>
              <a:off x="4504981"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22" name="Rounded Rectangle 21"/>
            <p:cNvSpPr/>
            <p:nvPr/>
          </p:nvSpPr>
          <p:spPr>
            <a:xfrm>
              <a:off x="5051234"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23" name="Rounded Rectangle 22"/>
            <p:cNvSpPr/>
            <p:nvPr/>
          </p:nvSpPr>
          <p:spPr>
            <a:xfrm>
              <a:off x="5597487" y="219235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PG</a:t>
              </a:r>
              <a:endParaRPr lang="en-US" sz="1600" dirty="0">
                <a:solidFill>
                  <a:schemeClr val="tx1"/>
                </a:solidFill>
              </a:endParaRPr>
            </a:p>
          </p:txBody>
        </p:sp>
        <p:sp>
          <p:nvSpPr>
            <p:cNvPr id="24" name="Rounded Rectangle 23"/>
            <p:cNvSpPr/>
            <p:nvPr/>
          </p:nvSpPr>
          <p:spPr>
            <a:xfrm>
              <a:off x="1773716" y="2620178"/>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2" name="Rounded Rectangle 31"/>
            <p:cNvSpPr/>
            <p:nvPr/>
          </p:nvSpPr>
          <p:spPr>
            <a:xfrm>
              <a:off x="2319968" y="2620177"/>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3" name="Rounded Rectangle 32"/>
            <p:cNvSpPr/>
            <p:nvPr/>
          </p:nvSpPr>
          <p:spPr>
            <a:xfrm>
              <a:off x="2866223" y="2620178"/>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4" name="Rounded Rectangle 33"/>
            <p:cNvSpPr/>
            <p:nvPr/>
          </p:nvSpPr>
          <p:spPr>
            <a:xfrm>
              <a:off x="3412475" y="2620177"/>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5" name="Rounded Rectangle 34"/>
            <p:cNvSpPr/>
            <p:nvPr/>
          </p:nvSpPr>
          <p:spPr>
            <a:xfrm>
              <a:off x="3958727" y="2620178"/>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6" name="Rounded Rectangle 35"/>
            <p:cNvSpPr/>
            <p:nvPr/>
          </p:nvSpPr>
          <p:spPr>
            <a:xfrm>
              <a:off x="4504979" y="2620177"/>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7" name="Rounded Rectangle 36"/>
            <p:cNvSpPr/>
            <p:nvPr/>
          </p:nvSpPr>
          <p:spPr>
            <a:xfrm>
              <a:off x="5051234" y="2620178"/>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39" name="Rounded Rectangle 38"/>
            <p:cNvSpPr/>
            <p:nvPr/>
          </p:nvSpPr>
          <p:spPr>
            <a:xfrm>
              <a:off x="1773716" y="304799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0" name="Rounded Rectangle 39"/>
            <p:cNvSpPr/>
            <p:nvPr/>
          </p:nvSpPr>
          <p:spPr>
            <a:xfrm>
              <a:off x="2319968" y="304799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1" name="Rounded Rectangle 40"/>
            <p:cNvSpPr/>
            <p:nvPr/>
          </p:nvSpPr>
          <p:spPr>
            <a:xfrm>
              <a:off x="2866223" y="304799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2" name="Rounded Rectangle 41"/>
            <p:cNvSpPr/>
            <p:nvPr/>
          </p:nvSpPr>
          <p:spPr>
            <a:xfrm>
              <a:off x="3412475" y="304799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3" name="Rounded Rectangle 42"/>
            <p:cNvSpPr/>
            <p:nvPr/>
          </p:nvSpPr>
          <p:spPr>
            <a:xfrm>
              <a:off x="3958727" y="304799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4" name="Rounded Rectangle 43"/>
            <p:cNvSpPr/>
            <p:nvPr/>
          </p:nvSpPr>
          <p:spPr>
            <a:xfrm>
              <a:off x="4504979" y="304799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5" name="Rounded Rectangle 44"/>
            <p:cNvSpPr/>
            <p:nvPr/>
          </p:nvSpPr>
          <p:spPr>
            <a:xfrm>
              <a:off x="1773716" y="347581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6" name="Rounded Rectangle 45"/>
            <p:cNvSpPr/>
            <p:nvPr/>
          </p:nvSpPr>
          <p:spPr>
            <a:xfrm>
              <a:off x="2319968" y="347581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7" name="Rounded Rectangle 46"/>
            <p:cNvSpPr/>
            <p:nvPr/>
          </p:nvSpPr>
          <p:spPr>
            <a:xfrm>
              <a:off x="2866223" y="347581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8" name="Rounded Rectangle 47"/>
            <p:cNvSpPr/>
            <p:nvPr/>
          </p:nvSpPr>
          <p:spPr>
            <a:xfrm>
              <a:off x="3412475" y="347581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DOT</a:t>
              </a:r>
              <a:endParaRPr lang="en-US" sz="1050" dirty="0">
                <a:solidFill>
                  <a:schemeClr val="tx1"/>
                </a:solidFill>
              </a:endParaRPr>
            </a:p>
          </p:txBody>
        </p:sp>
        <p:sp>
          <p:nvSpPr>
            <p:cNvPr id="49" name="Rounded Rectangle 48"/>
            <p:cNvSpPr/>
            <p:nvPr/>
          </p:nvSpPr>
          <p:spPr>
            <a:xfrm>
              <a:off x="1773715" y="3903638"/>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0" name="Rounded Rectangle 49"/>
            <p:cNvSpPr/>
            <p:nvPr/>
          </p:nvSpPr>
          <p:spPr>
            <a:xfrm>
              <a:off x="2319967" y="390363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1" name="Rounded Rectangle 50"/>
            <p:cNvSpPr/>
            <p:nvPr/>
          </p:nvSpPr>
          <p:spPr>
            <a:xfrm>
              <a:off x="2866222" y="3903637"/>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2" name="Rounded Rectangle 51"/>
            <p:cNvSpPr/>
            <p:nvPr/>
          </p:nvSpPr>
          <p:spPr>
            <a:xfrm>
              <a:off x="3412474" y="3903636"/>
              <a:ext cx="451691" cy="297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3" name="Rounded Rectangle 52"/>
            <p:cNvSpPr/>
            <p:nvPr/>
          </p:nvSpPr>
          <p:spPr>
            <a:xfrm>
              <a:off x="3954133" y="3903636"/>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4" name="Rounded Rectangle 53"/>
            <p:cNvSpPr/>
            <p:nvPr/>
          </p:nvSpPr>
          <p:spPr>
            <a:xfrm>
              <a:off x="4500385" y="3903635"/>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5" name="Rounded Rectangle 54"/>
            <p:cNvSpPr/>
            <p:nvPr/>
          </p:nvSpPr>
          <p:spPr>
            <a:xfrm>
              <a:off x="5046640" y="3903635"/>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sp>
          <p:nvSpPr>
            <p:cNvPr id="56" name="Rounded Rectangle 55"/>
            <p:cNvSpPr/>
            <p:nvPr/>
          </p:nvSpPr>
          <p:spPr>
            <a:xfrm>
              <a:off x="5592892" y="3903634"/>
              <a:ext cx="451691" cy="2974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00" b="1" dirty="0" smtClean="0">
                  <a:solidFill>
                    <a:schemeClr val="tx1"/>
                  </a:solidFill>
                </a:rPr>
                <a:t>SUM</a:t>
              </a:r>
              <a:endParaRPr lang="en-US" sz="900" b="1" dirty="0">
                <a:solidFill>
                  <a:schemeClr val="tx1"/>
                </a:solidFill>
              </a:endParaRPr>
            </a:p>
          </p:txBody>
        </p:sp>
      </p:grpSp>
    </p:spTree>
    <p:extLst>
      <p:ext uri="{BB962C8B-B14F-4D97-AF65-F5344CB8AC3E}">
        <p14:creationId xmlns:p14="http://schemas.microsoft.com/office/powerpoint/2010/main" val="2461869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Carry Look-ahead Adder</a:t>
            </a:r>
            <a:endParaRPr lang="en-US" dirty="0"/>
          </a:p>
        </p:txBody>
      </p:sp>
      <p:pic>
        <p:nvPicPr>
          <p:cNvPr id="4" name="Content Placeholder 3"/>
          <p:cNvPicPr>
            <a:picLocks noGrp="1" noChangeAspect="1"/>
          </p:cNvPicPr>
          <p:nvPr>
            <p:ph idx="1"/>
          </p:nvPr>
        </p:nvPicPr>
        <p:blipFill>
          <a:blip r:embed="rId2">
            <a:lum bright="-50000"/>
            <a:alphaModFix/>
          </a:blip>
          <a:srcRect/>
          <a:stretch>
            <a:fillRect/>
          </a:stretch>
        </p:blipFill>
        <p:spPr>
          <a:xfrm>
            <a:off x="2648607" y="2124240"/>
            <a:ext cx="6286774" cy="3772064"/>
          </a:xfrm>
        </p:spPr>
      </p:pic>
    </p:spTree>
    <p:extLst>
      <p:ext uri="{BB962C8B-B14F-4D97-AF65-F5344CB8AC3E}">
        <p14:creationId xmlns:p14="http://schemas.microsoft.com/office/powerpoint/2010/main" val="31922726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Power Reduction with Header or </a:t>
            </a:r>
            <a:r>
              <a:rPr lang="en-US" sz="4000" dirty="0" smtClean="0"/>
              <a:t>Footer in CLA</a:t>
            </a:r>
            <a:endParaRPr lang="en-US" sz="4000" dirty="0"/>
          </a:p>
        </p:txBody>
      </p:sp>
      <p:sp>
        <p:nvSpPr>
          <p:cNvPr id="3" name="Content Placeholder 2"/>
          <p:cNvSpPr>
            <a:spLocks noGrp="1"/>
          </p:cNvSpPr>
          <p:nvPr>
            <p:ph idx="1"/>
          </p:nvPr>
        </p:nvSpPr>
        <p:spPr/>
        <p:txBody>
          <a:bodyPr/>
          <a:lstStyle/>
          <a:p>
            <a:pPr lvl="0">
              <a:buSzPct val="45000"/>
              <a:buFont typeface="StarSymbol"/>
              <a:buChar char="●"/>
            </a:pPr>
            <a:r>
              <a:rPr lang="en-US" dirty="0"/>
              <a:t>Using 8-bit CLA built with 2 4-bit CLA</a:t>
            </a:r>
          </a:p>
          <a:p>
            <a:pPr lvl="0">
              <a:buSzPct val="45000"/>
              <a:buFont typeface="StarSymbol"/>
              <a:buChar char="●"/>
            </a:pPr>
            <a:r>
              <a:rPr lang="en-US" dirty="0"/>
              <a:t>Using Ocean script to sweep through different width</a:t>
            </a:r>
          </a:p>
          <a:p>
            <a:pPr lvl="0">
              <a:buSzPct val="45000"/>
              <a:buFont typeface="StarSymbol"/>
              <a:buChar char="●"/>
            </a:pPr>
            <a:r>
              <a:rPr lang="en-US" dirty="0"/>
              <a:t>width(nm) = 50, 100, 150, 200, …, 450, 500</a:t>
            </a:r>
          </a:p>
          <a:p>
            <a:endParaRPr lang="en-US" dirty="0"/>
          </a:p>
        </p:txBody>
      </p:sp>
      <p:pic>
        <p:nvPicPr>
          <p:cNvPr id="4" name="Picture 3"/>
          <p:cNvPicPr>
            <a:picLocks noChangeAspect="1"/>
          </p:cNvPicPr>
          <p:nvPr/>
        </p:nvPicPr>
        <p:blipFill>
          <a:blip r:embed="rId2">
            <a:lum bright="-50000"/>
            <a:alphaModFix/>
          </a:blip>
          <a:srcRect/>
          <a:stretch>
            <a:fillRect/>
          </a:stretch>
        </p:blipFill>
        <p:spPr>
          <a:xfrm>
            <a:off x="3512830" y="3195009"/>
            <a:ext cx="5227299" cy="2674085"/>
          </a:xfrm>
          <a:prstGeom prst="rect">
            <a:avLst/>
          </a:prstGeom>
          <a:noFill/>
          <a:ln>
            <a:noFill/>
          </a:ln>
        </p:spPr>
      </p:pic>
    </p:spTree>
    <p:extLst>
      <p:ext uri="{BB962C8B-B14F-4D97-AF65-F5344CB8AC3E}">
        <p14:creationId xmlns:p14="http://schemas.microsoft.com/office/powerpoint/2010/main" val="4274691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results with only footer</a:t>
            </a:r>
            <a:endParaRPr lang="en-US" dirty="0"/>
          </a:p>
        </p:txBody>
      </p:sp>
      <p:graphicFrame>
        <p:nvGraphicFramePr>
          <p:cNvPr id="4" name="Chart 3"/>
          <p:cNvGraphicFramePr/>
          <p:nvPr>
            <p:extLst>
              <p:ext uri="{D42A27DB-BD31-4B8C-83A1-F6EECF244321}">
                <p14:modId xmlns:p14="http://schemas.microsoft.com/office/powerpoint/2010/main" val="3360168398"/>
              </p:ext>
            </p:extLst>
          </p:nvPr>
        </p:nvGraphicFramePr>
        <p:xfrm>
          <a:off x="6443892" y="1920239"/>
          <a:ext cx="4572000" cy="40233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Placeholder 2"/>
          <p:cNvGraphicFramePr>
            <a:graphicFrameLocks/>
          </p:cNvGraphicFramePr>
          <p:nvPr>
            <p:extLst>
              <p:ext uri="{D42A27DB-BD31-4B8C-83A1-F6EECF244321}">
                <p14:modId xmlns:p14="http://schemas.microsoft.com/office/powerpoint/2010/main" val="654256653"/>
              </p:ext>
            </p:extLst>
          </p:nvPr>
        </p:nvGraphicFramePr>
        <p:xfrm>
          <a:off x="1238936" y="1865244"/>
          <a:ext cx="3948480" cy="4023360"/>
        </p:xfrm>
        <a:graphic>
          <a:graphicData uri="http://schemas.openxmlformats.org/drawingml/2006/table">
            <a:tbl>
              <a:tblPr firstRow="1" bandRow="1"/>
              <a:tblGrid>
                <a:gridCol w="1316520"/>
                <a:gridCol w="1316520"/>
                <a:gridCol w="1315440"/>
              </a:tblGrid>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dirty="0">
                          <a:ln>
                            <a:noFill/>
                          </a:ln>
                          <a:latin typeface="Liberation Sans" pitchFamily="18"/>
                          <a:ea typeface="Droid Sans Fallback" pitchFamily="2"/>
                          <a:cs typeface="FreeSans" pitchFamily="2"/>
                        </a:rPr>
                        <a:t>width(nm)</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dirty="0" smtClean="0">
                          <a:ln>
                            <a:noFill/>
                          </a:ln>
                          <a:latin typeface="Liberation Sans" pitchFamily="18"/>
                          <a:ea typeface="Droid Sans Fallback" pitchFamily="2"/>
                          <a:cs typeface="FreeSans" pitchFamily="2"/>
                        </a:rPr>
                        <a:t>power(pw</a:t>
                      </a:r>
                      <a:r>
                        <a:rPr lang="en-US" sz="1800" b="0" i="0" u="none" strike="noStrike" kern="1200" cap="none" dirty="0">
                          <a:ln>
                            <a:noFill/>
                          </a:ln>
                          <a:latin typeface="Liberation Sans" pitchFamily="18"/>
                          <a:ea typeface="Droid Sans Fallback" pitchFamily="2"/>
                          <a:cs typeface="FreeSans" pitchFamily="2"/>
                        </a:rPr>
                        <a:t>)</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dirty="0">
                          <a:ln>
                            <a:noFill/>
                          </a:ln>
                          <a:latin typeface="Liberation Sans" pitchFamily="18"/>
                          <a:ea typeface="Droid Sans Fallback" pitchFamily="2"/>
                          <a:cs typeface="FreeSans" pitchFamily="2"/>
                        </a:rPr>
                        <a:t>delay(</a:t>
                      </a:r>
                      <a:r>
                        <a:rPr lang="en-US" sz="1800" b="0" i="0" u="none" strike="noStrike" kern="1200" cap="none" dirty="0" err="1">
                          <a:ln>
                            <a:noFill/>
                          </a:ln>
                          <a:latin typeface="Liberation Sans" pitchFamily="18"/>
                          <a:ea typeface="Droid Sans Fallback" pitchFamily="2"/>
                          <a:cs typeface="FreeSans" pitchFamily="2"/>
                        </a:rPr>
                        <a:t>ps</a:t>
                      </a:r>
                      <a:r>
                        <a:rPr lang="en-US" sz="1800" b="0" i="0" u="none" strike="noStrike" kern="1200" cap="none" dirty="0">
                          <a:ln>
                            <a:noFill/>
                          </a:ln>
                          <a:latin typeface="Liberation Sans" pitchFamily="18"/>
                          <a:ea typeface="Droid Sans Fallback" pitchFamily="2"/>
                          <a:cs typeface="FreeSans" pitchFamily="2"/>
                        </a:rPr>
                        <a:t>)</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9.14</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210</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17.65</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203</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26.16</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194</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34.67</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188</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43.18</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183</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51.69</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179</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60.20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176</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68.71</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174</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77.22</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172</a:t>
                      </a:r>
                    </a:p>
                  </a:txBody>
                  <a:tcPr/>
                </a:tc>
              </a:tr>
              <a:tr h="34992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85.73</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dirty="0">
                          <a:ln>
                            <a:noFill/>
                          </a:ln>
                          <a:latin typeface="Liberation Sans" pitchFamily="18"/>
                          <a:ea typeface="Droid Sans Fallback" pitchFamily="2"/>
                          <a:cs typeface="FreeSans" pitchFamily="2"/>
                        </a:rPr>
                        <a:t>170</a:t>
                      </a:r>
                    </a:p>
                  </a:txBody>
                  <a:tcPr/>
                </a:tc>
              </a:tr>
            </a:tbl>
          </a:graphicData>
        </a:graphic>
      </p:graphicFrame>
    </p:spTree>
    <p:extLst>
      <p:ext uri="{BB962C8B-B14F-4D97-AF65-F5344CB8AC3E}">
        <p14:creationId xmlns:p14="http://schemas.microsoft.com/office/powerpoint/2010/main" val="1315675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results with only header</a:t>
            </a:r>
          </a:p>
        </p:txBody>
      </p:sp>
      <p:graphicFrame>
        <p:nvGraphicFramePr>
          <p:cNvPr id="4" name="Chart 3"/>
          <p:cNvGraphicFramePr/>
          <p:nvPr>
            <p:extLst>
              <p:ext uri="{D42A27DB-BD31-4B8C-83A1-F6EECF244321}">
                <p14:modId xmlns:p14="http://schemas.microsoft.com/office/powerpoint/2010/main" val="1729036653"/>
              </p:ext>
            </p:extLst>
          </p:nvPr>
        </p:nvGraphicFramePr>
        <p:xfrm>
          <a:off x="6675120" y="2007476"/>
          <a:ext cx="4480560" cy="40233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Placeholder 2"/>
          <p:cNvGraphicFramePr>
            <a:graphicFrameLocks/>
          </p:cNvGraphicFramePr>
          <p:nvPr>
            <p:extLst>
              <p:ext uri="{D42A27DB-BD31-4B8C-83A1-F6EECF244321}">
                <p14:modId xmlns:p14="http://schemas.microsoft.com/office/powerpoint/2010/main" val="1965211826"/>
              </p:ext>
            </p:extLst>
          </p:nvPr>
        </p:nvGraphicFramePr>
        <p:xfrm>
          <a:off x="1607585" y="1895164"/>
          <a:ext cx="3976560" cy="4023360"/>
        </p:xfrm>
        <a:graphic>
          <a:graphicData uri="http://schemas.openxmlformats.org/drawingml/2006/table">
            <a:tbl>
              <a:tblPr firstRow="1" bandRow="1"/>
              <a:tblGrid>
                <a:gridCol w="1325520"/>
                <a:gridCol w="1325520"/>
                <a:gridCol w="1325520"/>
              </a:tblGrid>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dirty="0">
                          <a:ln>
                            <a:noFill/>
                          </a:ln>
                          <a:latin typeface="Liberation Sans" pitchFamily="18"/>
                          <a:ea typeface="Droid Sans Fallback" pitchFamily="2"/>
                          <a:cs typeface="FreeSans" pitchFamily="2"/>
                        </a:rPr>
                        <a:t>width(nm)</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smtClean="0">
                          <a:ln>
                            <a:noFill/>
                          </a:ln>
                          <a:latin typeface="Liberation Sans" pitchFamily="18"/>
                          <a:ea typeface="Droid Sans Fallback" pitchFamily="2"/>
                          <a:cs typeface="FreeSans" pitchFamily="2"/>
                        </a:rPr>
                        <a:t>power(pw</a:t>
                      </a:r>
                      <a:r>
                        <a:rPr lang="en-US" sz="1800" b="0" i="0" u="none" strike="noStrike" kern="1200" cap="none" dirty="0">
                          <a:ln>
                            <a:noFill/>
                          </a:ln>
                          <a:latin typeface="Liberation Sans" pitchFamily="18"/>
                          <a:ea typeface="Droid Sans Fallback" pitchFamily="2"/>
                          <a:cs typeface="FreeSans" pitchFamily="2"/>
                        </a:rPr>
                        <a:t>)</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delay(ps)</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9.81</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210</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19.08</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202</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28.34</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196</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37.60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191</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250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46.85</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187</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56.11</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184</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350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65.36</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181</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74.63</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179</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450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83.89</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176</a:t>
                      </a:r>
                    </a:p>
                  </a:txBody>
                  <a:tcPr/>
                </a:tc>
              </a:tr>
              <a:tr h="340200">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500</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a:ln>
                            <a:noFill/>
                          </a:ln>
                          <a:latin typeface="Liberation Sans" pitchFamily="18"/>
                          <a:ea typeface="Droid Sans Fallback" pitchFamily="2"/>
                          <a:cs typeface="FreeSans" pitchFamily="2"/>
                        </a:rPr>
                        <a:t>93.14</a:t>
                      </a:r>
                    </a:p>
                  </a:txBody>
                  <a:tcPr/>
                </a:tc>
                <a:tc>
                  <a:txBody>
                    <a:bodyPr/>
                    <a:lstStyle/>
                    <a:p>
                      <a:pPr marL="0" marR="0" lvl="0" indent="0" algn="ctr" rtl="0" hangingPunct="0">
                        <a:lnSpc>
                          <a:spcPct val="100000"/>
                        </a:lnSpc>
                        <a:spcBef>
                          <a:spcPts val="0"/>
                        </a:spcBef>
                        <a:spcAft>
                          <a:spcPts val="0"/>
                        </a:spcAft>
                        <a:buNone/>
                        <a:tabLst/>
                      </a:pPr>
                      <a:r>
                        <a:rPr lang="en-US" sz="1800" b="0" i="0" u="none" strike="noStrike" kern="1200" cap="none" dirty="0">
                          <a:ln>
                            <a:noFill/>
                          </a:ln>
                          <a:latin typeface="Liberation Sans" pitchFamily="18"/>
                          <a:ea typeface="Droid Sans Fallback" pitchFamily="2"/>
                          <a:cs typeface="FreeSans" pitchFamily="2"/>
                        </a:rPr>
                        <a:t>175</a:t>
                      </a:r>
                    </a:p>
                  </a:txBody>
                  <a:tcPr/>
                </a:tc>
              </a:tr>
            </a:tbl>
          </a:graphicData>
        </a:graphic>
      </p:graphicFrame>
    </p:spTree>
    <p:extLst>
      <p:ext uri="{BB962C8B-B14F-4D97-AF65-F5344CB8AC3E}">
        <p14:creationId xmlns:p14="http://schemas.microsoft.com/office/powerpoint/2010/main" val="142678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415" y="207623"/>
            <a:ext cx="10058400" cy="1450757"/>
          </a:xfrm>
        </p:spPr>
        <p:txBody>
          <a:bodyPr/>
          <a:lstStyle/>
          <a:p>
            <a:r>
              <a:rPr lang="en-US" dirty="0" err="1" smtClean="0"/>
              <a:t>Kogge</a:t>
            </a:r>
            <a:r>
              <a:rPr lang="en-US" dirty="0" smtClean="0"/>
              <a:t> Stone Adder (KSA)</a:t>
            </a:r>
            <a:endParaRPr lang="en-US" dirty="0"/>
          </a:p>
        </p:txBody>
      </p:sp>
      <p:pic>
        <p:nvPicPr>
          <p:cNvPr id="1026" name="Picture 2" descr="Kogge–Stone Adder of sparsity-4. Example of a Kogge–Stone adder with sparsity-4. Elements eliminated by sparsity shown marked with transparency."/>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73743" y="2521371"/>
            <a:ext cx="5715000" cy="2209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938092" y="5077128"/>
            <a:ext cx="2043636" cy="369332"/>
          </a:xfrm>
          <a:prstGeom prst="rect">
            <a:avLst/>
          </a:prstGeom>
          <a:noFill/>
        </p:spPr>
        <p:txBody>
          <a:bodyPr wrap="none" rtlCol="0">
            <a:spAutoFit/>
          </a:bodyPr>
          <a:lstStyle/>
          <a:p>
            <a:r>
              <a:rPr lang="en-US" dirty="0" smtClean="0"/>
              <a:t>Fig 1 . 16 bit KSA [1]</a:t>
            </a:r>
            <a:endParaRPr lang="en-US" dirty="0"/>
          </a:p>
        </p:txBody>
      </p:sp>
      <p:sp>
        <p:nvSpPr>
          <p:cNvPr id="7" name="Left Brace 6"/>
          <p:cNvSpPr/>
          <p:nvPr/>
        </p:nvSpPr>
        <p:spPr>
          <a:xfrm>
            <a:off x="3525397" y="2893648"/>
            <a:ext cx="144431" cy="1347845"/>
          </a:xfrm>
          <a:prstGeom prst="leftBrace">
            <a:avLst/>
          </a:prstGeom>
          <a:solidFill>
            <a:schemeClr val="bg1"/>
          </a:solidFill>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9" name="Left Brace 8"/>
          <p:cNvSpPr/>
          <p:nvPr/>
        </p:nvSpPr>
        <p:spPr>
          <a:xfrm>
            <a:off x="3525397" y="4307594"/>
            <a:ext cx="144431" cy="506778"/>
          </a:xfrm>
          <a:prstGeom prst="leftBrace">
            <a:avLst/>
          </a:prstGeom>
          <a:solidFill>
            <a:schemeClr val="bg1"/>
          </a:solidFill>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10" name="Left Brace 9"/>
          <p:cNvSpPr/>
          <p:nvPr/>
        </p:nvSpPr>
        <p:spPr>
          <a:xfrm>
            <a:off x="3525397" y="2320769"/>
            <a:ext cx="144431" cy="506778"/>
          </a:xfrm>
          <a:prstGeom prst="leftBrace">
            <a:avLst/>
          </a:prstGeom>
          <a:solidFill>
            <a:schemeClr val="bg1"/>
          </a:solidFill>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8" name="TextBox 7"/>
          <p:cNvSpPr txBox="1"/>
          <p:nvPr/>
        </p:nvSpPr>
        <p:spPr>
          <a:xfrm>
            <a:off x="2058655" y="2389492"/>
            <a:ext cx="1461169" cy="369332"/>
          </a:xfrm>
          <a:prstGeom prst="rect">
            <a:avLst/>
          </a:prstGeom>
          <a:noFill/>
        </p:spPr>
        <p:txBody>
          <a:bodyPr wrap="none" rtlCol="0">
            <a:spAutoFit/>
          </a:bodyPr>
          <a:lstStyle/>
          <a:p>
            <a:r>
              <a:rPr lang="en-US" dirty="0" smtClean="0"/>
              <a:t>PG Generator</a:t>
            </a:r>
            <a:endParaRPr lang="en-US" dirty="0"/>
          </a:p>
        </p:txBody>
      </p:sp>
      <p:sp>
        <p:nvSpPr>
          <p:cNvPr id="12" name="TextBox 11"/>
          <p:cNvSpPr txBox="1"/>
          <p:nvPr/>
        </p:nvSpPr>
        <p:spPr>
          <a:xfrm>
            <a:off x="2205042" y="3382904"/>
            <a:ext cx="1168397" cy="369332"/>
          </a:xfrm>
          <a:prstGeom prst="rect">
            <a:avLst/>
          </a:prstGeom>
          <a:noFill/>
        </p:spPr>
        <p:txBody>
          <a:bodyPr wrap="none" rtlCol="0">
            <a:spAutoFit/>
          </a:bodyPr>
          <a:lstStyle/>
          <a:p>
            <a:r>
              <a:rPr lang="en-US" dirty="0" smtClean="0"/>
              <a:t>Dot Blocks</a:t>
            </a:r>
            <a:endParaRPr lang="en-US" dirty="0"/>
          </a:p>
        </p:txBody>
      </p:sp>
      <p:sp>
        <p:nvSpPr>
          <p:cNvPr id="13" name="TextBox 12"/>
          <p:cNvSpPr txBox="1"/>
          <p:nvPr/>
        </p:nvSpPr>
        <p:spPr>
          <a:xfrm>
            <a:off x="1916751" y="4361839"/>
            <a:ext cx="1608646" cy="369332"/>
          </a:xfrm>
          <a:prstGeom prst="rect">
            <a:avLst/>
          </a:prstGeom>
          <a:noFill/>
        </p:spPr>
        <p:txBody>
          <a:bodyPr wrap="none" rtlCol="0">
            <a:spAutoFit/>
          </a:bodyPr>
          <a:lstStyle/>
          <a:p>
            <a:r>
              <a:rPr lang="en-US" dirty="0" smtClean="0"/>
              <a:t>Sum Generator</a:t>
            </a:r>
            <a:endParaRPr lang="en-US" dirty="0"/>
          </a:p>
        </p:txBody>
      </p:sp>
    </p:spTree>
    <p:extLst>
      <p:ext uri="{BB962C8B-B14F-4D97-AF65-F5344CB8AC3E}">
        <p14:creationId xmlns:p14="http://schemas.microsoft.com/office/powerpoint/2010/main" val="625432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Leakage Power in a Dot Block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94301340"/>
              </p:ext>
            </p:extLst>
          </p:nvPr>
        </p:nvGraphicFramePr>
        <p:xfrm>
          <a:off x="1491342" y="1915894"/>
          <a:ext cx="9231086" cy="3799109"/>
        </p:xfrm>
        <a:graphic>
          <a:graphicData uri="http://schemas.openxmlformats.org/drawingml/2006/table">
            <a:tbl>
              <a:tblPr firstRow="1" firstCol="1" bandRow="1">
                <a:tableStyleId>{9DCAF9ED-07DC-4A11-8D7F-57B35C25682E}</a:tableStyleId>
              </a:tblPr>
              <a:tblGrid>
                <a:gridCol w="1180514"/>
                <a:gridCol w="1180514"/>
                <a:gridCol w="1180514"/>
                <a:gridCol w="1180514"/>
                <a:gridCol w="4509030"/>
              </a:tblGrid>
              <a:tr h="223477">
                <a:tc>
                  <a:txBody>
                    <a:bodyPr/>
                    <a:lstStyle/>
                    <a:p>
                      <a:pPr marL="0" marR="0" algn="ctr">
                        <a:lnSpc>
                          <a:spcPct val="107000"/>
                        </a:lnSpc>
                        <a:spcBef>
                          <a:spcPts val="0"/>
                        </a:spcBef>
                        <a:spcAft>
                          <a:spcPts val="0"/>
                        </a:spcAft>
                      </a:pPr>
                      <a:r>
                        <a:rPr lang="en-US" sz="1000" dirty="0">
                          <a:effectLst/>
                        </a:rPr>
                        <a:t>P1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a:effectLst/>
                        </a:rPr>
                        <a:t>P2</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a:effectLst/>
                        </a:rPr>
                        <a:t>G1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a:effectLst/>
                        </a:rPr>
                        <a:t>G2</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a:effectLst/>
                        </a:rPr>
                        <a:t>Leakage Power (nw)</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41.51</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44.02</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55.53</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42.77</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60.04</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51.78</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50.66</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39.77</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51.02</a:t>
                      </a:r>
                      <a:endParaRPr lang="en-US" sz="1000" b="1">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48.53</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0</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60.04</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47.28</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70.72</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62.46</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0</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61.34</a:t>
                      </a:r>
                      <a:endParaRPr lang="en-US" sz="1000" b="1" dirty="0">
                        <a:effectLst/>
                        <a:latin typeface="Liberation Serif"/>
                        <a:ea typeface="Droid Sans Fallback"/>
                        <a:cs typeface="FreeSans"/>
                      </a:endParaRPr>
                    </a:p>
                  </a:txBody>
                  <a:tcPr marL="68580" marR="68580" marT="0" marB="0"/>
                </a:tc>
              </a:tr>
              <a:tr h="223477">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a:effectLst/>
                        </a:rPr>
                        <a:t>1.1</a:t>
                      </a:r>
                      <a:endParaRPr lang="en-US" sz="1000" b="1">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1.1</a:t>
                      </a:r>
                      <a:endParaRPr lang="en-US" sz="10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pPr>
                      <a:r>
                        <a:rPr lang="en-US" sz="1000" b="1" dirty="0">
                          <a:effectLst/>
                        </a:rPr>
                        <a:t>50.45</a:t>
                      </a:r>
                      <a:endParaRPr lang="en-US" sz="1000" b="1" dirty="0">
                        <a:effectLst/>
                        <a:latin typeface="Liberation Serif"/>
                        <a:ea typeface="Droid Sans Fallback"/>
                        <a:cs typeface="FreeSans"/>
                      </a:endParaRPr>
                    </a:p>
                  </a:txBody>
                  <a:tcPr marL="68580" marR="68580" marT="0" marB="0"/>
                </a:tc>
              </a:tr>
            </a:tbl>
          </a:graphicData>
        </a:graphic>
      </p:graphicFrame>
      <p:sp>
        <p:nvSpPr>
          <p:cNvPr id="5" name="TextBox 4"/>
          <p:cNvSpPr txBox="1"/>
          <p:nvPr/>
        </p:nvSpPr>
        <p:spPr>
          <a:xfrm>
            <a:off x="2803007" y="5871785"/>
            <a:ext cx="6282810" cy="369332"/>
          </a:xfrm>
          <a:prstGeom prst="rect">
            <a:avLst/>
          </a:prstGeom>
          <a:noFill/>
        </p:spPr>
        <p:txBody>
          <a:bodyPr wrap="none" rtlCol="0">
            <a:spAutoFit/>
          </a:bodyPr>
          <a:lstStyle/>
          <a:p>
            <a:pPr algn="ctr"/>
            <a:r>
              <a:rPr lang="en-US" dirty="0" smtClean="0"/>
              <a:t>Table 1. Leakage power for all different input vector in a dot block</a:t>
            </a:r>
            <a:endParaRPr lang="en-US" dirty="0"/>
          </a:p>
        </p:txBody>
      </p:sp>
      <p:sp>
        <p:nvSpPr>
          <p:cNvPr id="6" name="Rounded Rectangle 5"/>
          <p:cNvSpPr/>
          <p:nvPr/>
        </p:nvSpPr>
        <p:spPr>
          <a:xfrm>
            <a:off x="1661760" y="3701143"/>
            <a:ext cx="7424057" cy="217715"/>
          </a:xfrm>
          <a:prstGeom prst="roundRect">
            <a:avLst/>
          </a:prstGeom>
          <a:solidFill>
            <a:srgbClr val="92D050">
              <a:alpha val="50000"/>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 name="Rounded Rectangle 6"/>
          <p:cNvSpPr/>
          <p:nvPr/>
        </p:nvSpPr>
        <p:spPr>
          <a:xfrm>
            <a:off x="1661760" y="2144486"/>
            <a:ext cx="7424057" cy="217715"/>
          </a:xfrm>
          <a:prstGeom prst="roundRect">
            <a:avLst/>
          </a:prstGeom>
          <a:solidFill>
            <a:srgbClr val="92D050">
              <a:alpha val="50000"/>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ounded Rectangle 7"/>
          <p:cNvSpPr/>
          <p:nvPr/>
        </p:nvSpPr>
        <p:spPr>
          <a:xfrm>
            <a:off x="1661760" y="4833257"/>
            <a:ext cx="7424057" cy="217715"/>
          </a:xfrm>
          <a:prstGeom prst="roundRect">
            <a:avLst/>
          </a:prstGeom>
          <a:solidFill>
            <a:srgbClr val="FF0000">
              <a:alpha val="27000"/>
            </a:srgb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123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Leakage power in KSA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11411958"/>
              </p:ext>
            </p:extLst>
          </p:nvPr>
        </p:nvGraphicFramePr>
        <p:xfrm>
          <a:off x="1828798" y="2377473"/>
          <a:ext cx="8741230" cy="2166255"/>
        </p:xfrm>
        <a:graphic>
          <a:graphicData uri="http://schemas.openxmlformats.org/drawingml/2006/table">
            <a:tbl>
              <a:tblPr firstRow="1" firstCol="1" bandRow="1">
                <a:tableStyleId>{B301B821-A1FF-4177-AEE7-76D212191A09}</a:tableStyleId>
              </a:tblPr>
              <a:tblGrid>
                <a:gridCol w="3456762"/>
                <a:gridCol w="2642234"/>
                <a:gridCol w="2642234"/>
              </a:tblGrid>
              <a:tr h="433251">
                <a:tc rowSpan="2">
                  <a:txBody>
                    <a:bodyPr/>
                    <a:lstStyle/>
                    <a:p>
                      <a:pPr marL="0" marR="0" algn="ctr">
                        <a:lnSpc>
                          <a:spcPct val="107000"/>
                        </a:lnSpc>
                        <a:spcBef>
                          <a:spcPts val="0"/>
                        </a:spcBef>
                        <a:spcAft>
                          <a:spcPts val="0"/>
                        </a:spcAft>
                        <a:tabLst>
                          <a:tab pos="155575" algn="l"/>
                          <a:tab pos="2971800" algn="ctr"/>
                        </a:tabLst>
                      </a:pPr>
                      <a:r>
                        <a:rPr lang="en-US" sz="1400" b="1" dirty="0">
                          <a:effectLst/>
                        </a:rPr>
                        <a:t>Input vectors</a:t>
                      </a:r>
                      <a:endParaRPr lang="en-US" sz="1400" b="1" dirty="0">
                        <a:effectLst/>
                        <a:latin typeface="Liberation Serif"/>
                        <a:ea typeface="Droid Sans Fallback"/>
                        <a:cs typeface="FreeSans"/>
                      </a:endParaRPr>
                    </a:p>
                  </a:txBody>
                  <a:tcPr marL="68580" marR="68580" marT="0" marB="0"/>
                </a:tc>
                <a:tc gridSpan="2">
                  <a:txBody>
                    <a:bodyPr/>
                    <a:lstStyle/>
                    <a:p>
                      <a:pPr marL="0" marR="0" algn="ctr">
                        <a:lnSpc>
                          <a:spcPct val="107000"/>
                        </a:lnSpc>
                        <a:spcBef>
                          <a:spcPts val="0"/>
                        </a:spcBef>
                        <a:spcAft>
                          <a:spcPts val="0"/>
                        </a:spcAft>
                        <a:tabLst>
                          <a:tab pos="155575" algn="l"/>
                          <a:tab pos="2971800" algn="ctr"/>
                        </a:tabLst>
                      </a:pPr>
                      <a:r>
                        <a:rPr lang="en-US" sz="1400" b="1">
                          <a:effectLst/>
                        </a:rPr>
                        <a:t>Leakage Power (uw)</a:t>
                      </a:r>
                      <a:endParaRPr lang="en-US" sz="1400" b="1">
                        <a:effectLst/>
                        <a:latin typeface="Liberation Serif"/>
                        <a:ea typeface="Droid Sans Fallback"/>
                        <a:cs typeface="FreeSans"/>
                      </a:endParaRPr>
                    </a:p>
                  </a:txBody>
                  <a:tcPr marL="68580" marR="68580" marT="0" marB="0"/>
                </a:tc>
                <a:tc hMerge="1">
                  <a:txBody>
                    <a:bodyPr/>
                    <a:lstStyle/>
                    <a:p>
                      <a:endParaRPr lang="en-US"/>
                    </a:p>
                  </a:txBody>
                  <a:tcPr/>
                </a:tc>
              </a:tr>
              <a:tr h="433251">
                <a:tc vMerge="1">
                  <a:txBody>
                    <a:bodyPr/>
                    <a:lstStyle/>
                    <a:p>
                      <a:endParaRPr lang="en-US"/>
                    </a:p>
                  </a:txBody>
                  <a:tcPr/>
                </a:tc>
                <a:tc>
                  <a:txBody>
                    <a:bodyPr/>
                    <a:lstStyle/>
                    <a:p>
                      <a:pPr marL="0" marR="0" algn="ctr">
                        <a:lnSpc>
                          <a:spcPct val="107000"/>
                        </a:lnSpc>
                        <a:spcBef>
                          <a:spcPts val="0"/>
                        </a:spcBef>
                        <a:spcAft>
                          <a:spcPts val="0"/>
                        </a:spcAft>
                        <a:tabLst>
                          <a:tab pos="155575" algn="l"/>
                          <a:tab pos="2971800" algn="ctr"/>
                        </a:tabLst>
                      </a:pPr>
                      <a:r>
                        <a:rPr lang="en-US" sz="1400" b="1" dirty="0">
                          <a:effectLst/>
                        </a:rPr>
                        <a:t>8 bit KSA</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a:effectLst/>
                        </a:rPr>
                        <a:t>16 bit KSA</a:t>
                      </a:r>
                      <a:endParaRPr lang="en-US" sz="1400" b="1">
                        <a:effectLst/>
                        <a:latin typeface="Liberation Serif"/>
                        <a:ea typeface="Droid Sans Fallback"/>
                        <a:cs typeface="FreeSans"/>
                      </a:endParaRPr>
                    </a:p>
                  </a:txBody>
                  <a:tcPr marL="68580" marR="68580" marT="0" marB="0"/>
                </a:tc>
              </a:tr>
              <a:tr h="433251">
                <a:tc>
                  <a:txBody>
                    <a:bodyPr/>
                    <a:lstStyle/>
                    <a:p>
                      <a:pPr marL="0" marR="0" algn="ctr">
                        <a:lnSpc>
                          <a:spcPct val="107000"/>
                        </a:lnSpc>
                        <a:spcBef>
                          <a:spcPts val="0"/>
                        </a:spcBef>
                        <a:spcAft>
                          <a:spcPts val="0"/>
                        </a:spcAft>
                        <a:tabLst>
                          <a:tab pos="155575" algn="l"/>
                          <a:tab pos="2971800" algn="ctr"/>
                        </a:tabLst>
                      </a:pPr>
                      <a:r>
                        <a:rPr lang="en-US" sz="1400" b="1" dirty="0">
                          <a:effectLst/>
                        </a:rPr>
                        <a:t>All ‘0’</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1.89</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4.48</a:t>
                      </a:r>
                      <a:endParaRPr lang="en-US" sz="1400" b="1" dirty="0">
                        <a:effectLst/>
                        <a:latin typeface="Liberation Serif"/>
                        <a:ea typeface="Droid Sans Fallback"/>
                        <a:cs typeface="FreeSans"/>
                      </a:endParaRPr>
                    </a:p>
                  </a:txBody>
                  <a:tcPr marL="68580" marR="68580" marT="0" marB="0"/>
                </a:tc>
              </a:tr>
              <a:tr h="433251">
                <a:tc>
                  <a:txBody>
                    <a:bodyPr/>
                    <a:lstStyle/>
                    <a:p>
                      <a:pPr marL="0" marR="0" algn="ctr">
                        <a:lnSpc>
                          <a:spcPct val="107000"/>
                        </a:lnSpc>
                        <a:spcBef>
                          <a:spcPts val="0"/>
                        </a:spcBef>
                        <a:spcAft>
                          <a:spcPts val="0"/>
                        </a:spcAft>
                        <a:tabLst>
                          <a:tab pos="155575" algn="l"/>
                          <a:tab pos="2971800" algn="ctr"/>
                        </a:tabLst>
                      </a:pPr>
                      <a:r>
                        <a:rPr lang="en-US" sz="1400" b="1" dirty="0">
                          <a:effectLst/>
                        </a:rPr>
                        <a:t>All ‘1’</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1.96</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4.61</a:t>
                      </a:r>
                      <a:endParaRPr lang="en-US" sz="1400" b="1" dirty="0">
                        <a:effectLst/>
                        <a:latin typeface="Liberation Serif"/>
                        <a:ea typeface="Droid Sans Fallback"/>
                        <a:cs typeface="FreeSans"/>
                      </a:endParaRPr>
                    </a:p>
                  </a:txBody>
                  <a:tcPr marL="68580" marR="68580" marT="0" marB="0"/>
                </a:tc>
              </a:tr>
              <a:tr h="433251">
                <a:tc>
                  <a:txBody>
                    <a:bodyPr/>
                    <a:lstStyle/>
                    <a:p>
                      <a:pPr marL="0" marR="0" algn="ctr">
                        <a:lnSpc>
                          <a:spcPct val="107000"/>
                        </a:lnSpc>
                        <a:spcBef>
                          <a:spcPts val="0"/>
                        </a:spcBef>
                        <a:spcAft>
                          <a:spcPts val="0"/>
                        </a:spcAft>
                        <a:tabLst>
                          <a:tab pos="155575" algn="l"/>
                          <a:tab pos="2971800" algn="ctr"/>
                        </a:tabLst>
                      </a:pPr>
                      <a:r>
                        <a:rPr lang="en-US" sz="1400" b="1" dirty="0">
                          <a:effectLst/>
                        </a:rPr>
                        <a:t>101010…1010</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1.96</a:t>
                      </a:r>
                      <a:endParaRPr lang="en-US" sz="1400" b="1" dirty="0">
                        <a:effectLst/>
                        <a:latin typeface="Liberation Serif"/>
                        <a:ea typeface="Droid Sans Fallback"/>
                        <a:cs typeface="FreeSans"/>
                      </a:endParaRPr>
                    </a:p>
                  </a:txBody>
                  <a:tcPr marL="68580" marR="68580" marT="0" marB="0"/>
                </a:tc>
                <a:tc>
                  <a:txBody>
                    <a:bodyPr/>
                    <a:lstStyle/>
                    <a:p>
                      <a:pPr marL="0" marR="0" algn="ctr">
                        <a:lnSpc>
                          <a:spcPct val="107000"/>
                        </a:lnSpc>
                        <a:spcBef>
                          <a:spcPts val="0"/>
                        </a:spcBef>
                        <a:spcAft>
                          <a:spcPts val="0"/>
                        </a:spcAft>
                        <a:tabLst>
                          <a:tab pos="155575" algn="l"/>
                          <a:tab pos="2971800" algn="ctr"/>
                        </a:tabLst>
                      </a:pPr>
                      <a:r>
                        <a:rPr lang="en-US" sz="1400" b="1" dirty="0">
                          <a:effectLst/>
                        </a:rPr>
                        <a:t>5.97</a:t>
                      </a:r>
                      <a:endParaRPr lang="en-US" sz="1400" b="1" dirty="0">
                        <a:effectLst/>
                        <a:latin typeface="Liberation Serif"/>
                        <a:ea typeface="Droid Sans Fallback"/>
                        <a:cs typeface="FreeSans"/>
                      </a:endParaRPr>
                    </a:p>
                  </a:txBody>
                  <a:tcPr marL="68580" marR="68580" marT="0" marB="0"/>
                </a:tc>
              </a:tr>
            </a:tbl>
          </a:graphicData>
        </a:graphic>
      </p:graphicFrame>
      <p:sp>
        <p:nvSpPr>
          <p:cNvPr id="5" name="TextBox 4"/>
          <p:cNvSpPr txBox="1"/>
          <p:nvPr/>
        </p:nvSpPr>
        <p:spPr>
          <a:xfrm>
            <a:off x="4590187" y="4728394"/>
            <a:ext cx="3100336" cy="369332"/>
          </a:xfrm>
          <a:prstGeom prst="rect">
            <a:avLst/>
          </a:prstGeom>
          <a:noFill/>
        </p:spPr>
        <p:txBody>
          <a:bodyPr wrap="none" rtlCol="0">
            <a:spAutoFit/>
          </a:bodyPr>
          <a:lstStyle/>
          <a:p>
            <a:pPr algn="ctr"/>
            <a:r>
              <a:rPr lang="en-US" dirty="0" smtClean="0"/>
              <a:t>Table 1. Leakage power for KSA</a:t>
            </a:r>
            <a:endParaRPr lang="en-US" dirty="0"/>
          </a:p>
        </p:txBody>
      </p:sp>
    </p:spTree>
    <p:extLst>
      <p:ext uri="{BB962C8B-B14F-4D97-AF65-F5344CB8AC3E}">
        <p14:creationId xmlns:p14="http://schemas.microsoft.com/office/powerpoint/2010/main" val="308456452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1221</TotalTime>
  <Words>1257</Words>
  <Application>Microsoft Office PowerPoint</Application>
  <PresentationFormat>Widescreen</PresentationFormat>
  <Paragraphs>372</Paragraphs>
  <Slides>20</Slides>
  <Notes>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20</vt:i4>
      </vt:variant>
    </vt:vector>
  </HeadingPairs>
  <TitlesOfParts>
    <vt:vector size="33" baseType="lpstr">
      <vt:lpstr>Aharoni</vt:lpstr>
      <vt:lpstr>Arial</vt:lpstr>
      <vt:lpstr>Calibri</vt:lpstr>
      <vt:lpstr>Calibri Light</vt:lpstr>
      <vt:lpstr>Cambria Math</vt:lpstr>
      <vt:lpstr>Droid Sans Fallback</vt:lpstr>
      <vt:lpstr>FreeSans</vt:lpstr>
      <vt:lpstr>Liberation Sans</vt:lpstr>
      <vt:lpstr>Liberation Serif</vt:lpstr>
      <vt:lpstr>StarSymbol</vt:lpstr>
      <vt:lpstr>WenQuanYi Micro Hei</vt:lpstr>
      <vt:lpstr>Wingdings</vt:lpstr>
      <vt:lpstr>Retrospect</vt:lpstr>
      <vt:lpstr>   A Method for Reducing Active and Leakage Power in Kogge-Stone Adder </vt:lpstr>
      <vt:lpstr>Motivation</vt:lpstr>
      <vt:lpstr>Carry Look-ahead Adder</vt:lpstr>
      <vt:lpstr>Power Reduction with Header or Footer in CLA</vt:lpstr>
      <vt:lpstr>Measurement results with only footer</vt:lpstr>
      <vt:lpstr>Measurement results with only header</vt:lpstr>
      <vt:lpstr>Kogge Stone Adder (KSA)</vt:lpstr>
      <vt:lpstr>Leakage Power in a Dot Block </vt:lpstr>
      <vt:lpstr>Leakage power in KSA </vt:lpstr>
      <vt:lpstr>Worst leakage power consumption?</vt:lpstr>
      <vt:lpstr>Best Place for Adding Sleep Transistor</vt:lpstr>
      <vt:lpstr>Multi-mode  Power Gating</vt:lpstr>
      <vt:lpstr>Negative Clock Skew</vt:lpstr>
      <vt:lpstr>Leakage Power </vt:lpstr>
      <vt:lpstr>Active Power</vt:lpstr>
      <vt:lpstr>Pros and Cons</vt:lpstr>
      <vt:lpstr>Future Works</vt:lpstr>
      <vt:lpstr>Reference</vt:lpstr>
      <vt:lpstr>PowerPoint Presentation</vt:lpstr>
      <vt:lpstr>PowerPoint Presentation</vt:lpstr>
    </vt:vector>
  </TitlesOfParts>
  <Company>Dept. of Computer Science, University of Virginia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dc:title>
  <dc:creator>es9bt</dc:creator>
  <cp:lastModifiedBy>es9bt</cp:lastModifiedBy>
  <cp:revision>61</cp:revision>
  <dcterms:created xsi:type="dcterms:W3CDTF">2014-12-02T00:41:36Z</dcterms:created>
  <dcterms:modified xsi:type="dcterms:W3CDTF">2014-12-08T05:41:21Z</dcterms:modified>
</cp:coreProperties>
</file>